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avi" ContentType="video/avi"/>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4"/>
  </p:notesMasterIdLst>
  <p:sldIdLst>
    <p:sldId id="256" r:id="rId3"/>
    <p:sldId id="257" r:id="rId4"/>
    <p:sldId id="274" r:id="rId5"/>
    <p:sldId id="259" r:id="rId6"/>
    <p:sldId id="258" r:id="rId7"/>
    <p:sldId id="260" r:id="rId8"/>
    <p:sldId id="300" r:id="rId9"/>
    <p:sldId id="269" r:id="rId10"/>
    <p:sldId id="268" r:id="rId11"/>
    <p:sldId id="267" r:id="rId12"/>
    <p:sldId id="270" r:id="rId13"/>
    <p:sldId id="272" r:id="rId14"/>
    <p:sldId id="271" r:id="rId15"/>
    <p:sldId id="278" r:id="rId16"/>
    <p:sldId id="301" r:id="rId17"/>
    <p:sldId id="279" r:id="rId18"/>
    <p:sldId id="276" r:id="rId19"/>
    <p:sldId id="277" r:id="rId20"/>
    <p:sldId id="282" r:id="rId21"/>
    <p:sldId id="283" r:id="rId22"/>
    <p:sldId id="275" r:id="rId23"/>
    <p:sldId id="280" r:id="rId24"/>
    <p:sldId id="281" r:id="rId25"/>
    <p:sldId id="273" r:id="rId26"/>
    <p:sldId id="284" r:id="rId27"/>
    <p:sldId id="285" r:id="rId28"/>
    <p:sldId id="286" r:id="rId29"/>
    <p:sldId id="287" r:id="rId30"/>
    <p:sldId id="288" r:id="rId31"/>
    <p:sldId id="291" r:id="rId32"/>
    <p:sldId id="289" r:id="rId33"/>
    <p:sldId id="290" r:id="rId34"/>
    <p:sldId id="292" r:id="rId35"/>
    <p:sldId id="293" r:id="rId36"/>
    <p:sldId id="262" r:id="rId37"/>
    <p:sldId id="261" r:id="rId38"/>
    <p:sldId id="263" r:id="rId39"/>
    <p:sldId id="264" r:id="rId40"/>
    <p:sldId id="265" r:id="rId41"/>
    <p:sldId id="266" r:id="rId42"/>
    <p:sldId id="302" r:id="rId43"/>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1754" algn="l" rtl="0" fontAlgn="base">
      <a:spcBef>
        <a:spcPct val="0"/>
      </a:spcBef>
      <a:spcAft>
        <a:spcPct val="0"/>
      </a:spcAft>
      <a:defRPr sz="2200" kern="1200">
        <a:solidFill>
          <a:schemeClr val="tx1"/>
        </a:solidFill>
        <a:latin typeface="Arial" charset="0"/>
        <a:ea typeface="+mn-ea"/>
        <a:cs typeface="+mn-cs"/>
      </a:defRPr>
    </a:lvl2pPr>
    <a:lvl3pPr marL="823509" algn="l" rtl="0" fontAlgn="base">
      <a:spcBef>
        <a:spcPct val="0"/>
      </a:spcBef>
      <a:spcAft>
        <a:spcPct val="0"/>
      </a:spcAft>
      <a:defRPr sz="2200" kern="1200">
        <a:solidFill>
          <a:schemeClr val="tx1"/>
        </a:solidFill>
        <a:latin typeface="Arial" charset="0"/>
        <a:ea typeface="+mn-ea"/>
        <a:cs typeface="+mn-cs"/>
      </a:defRPr>
    </a:lvl3pPr>
    <a:lvl4pPr marL="1235263" algn="l" rtl="0" fontAlgn="base">
      <a:spcBef>
        <a:spcPct val="0"/>
      </a:spcBef>
      <a:spcAft>
        <a:spcPct val="0"/>
      </a:spcAft>
      <a:defRPr sz="2200" kern="1200">
        <a:solidFill>
          <a:schemeClr val="tx1"/>
        </a:solidFill>
        <a:latin typeface="Arial" charset="0"/>
        <a:ea typeface="+mn-ea"/>
        <a:cs typeface="+mn-cs"/>
      </a:defRPr>
    </a:lvl4pPr>
    <a:lvl5pPr marL="1647017" algn="l" rtl="0" fontAlgn="base">
      <a:spcBef>
        <a:spcPct val="0"/>
      </a:spcBef>
      <a:spcAft>
        <a:spcPct val="0"/>
      </a:spcAft>
      <a:defRPr sz="2200" kern="1200">
        <a:solidFill>
          <a:schemeClr val="tx1"/>
        </a:solidFill>
        <a:latin typeface="Arial" charset="0"/>
        <a:ea typeface="+mn-ea"/>
        <a:cs typeface="+mn-cs"/>
      </a:defRPr>
    </a:lvl5pPr>
    <a:lvl6pPr marL="2058772" algn="l" defTabSz="823509" rtl="0" eaLnBrk="1" latinLnBrk="0" hangingPunct="1">
      <a:defRPr sz="2200" kern="1200">
        <a:solidFill>
          <a:schemeClr val="tx1"/>
        </a:solidFill>
        <a:latin typeface="Arial" charset="0"/>
        <a:ea typeface="+mn-ea"/>
        <a:cs typeface="+mn-cs"/>
      </a:defRPr>
    </a:lvl6pPr>
    <a:lvl7pPr marL="2470526" algn="l" defTabSz="823509" rtl="0" eaLnBrk="1" latinLnBrk="0" hangingPunct="1">
      <a:defRPr sz="2200" kern="1200">
        <a:solidFill>
          <a:schemeClr val="tx1"/>
        </a:solidFill>
        <a:latin typeface="Arial" charset="0"/>
        <a:ea typeface="+mn-ea"/>
        <a:cs typeface="+mn-cs"/>
      </a:defRPr>
    </a:lvl7pPr>
    <a:lvl8pPr marL="2882280" algn="l" defTabSz="823509" rtl="0" eaLnBrk="1" latinLnBrk="0" hangingPunct="1">
      <a:defRPr sz="2200" kern="1200">
        <a:solidFill>
          <a:schemeClr val="tx1"/>
        </a:solidFill>
        <a:latin typeface="Arial" charset="0"/>
        <a:ea typeface="+mn-ea"/>
        <a:cs typeface="+mn-cs"/>
      </a:defRPr>
    </a:lvl8pPr>
    <a:lvl9pPr marL="3294035" algn="l" defTabSz="823509"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FFFF"/>
    <a:srgbClr val="7BDA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90929"/>
  </p:normalViewPr>
  <p:slideViewPr>
    <p:cSldViewPr showGuides="1">
      <p:cViewPr varScale="1">
        <p:scale>
          <a:sx n="66" d="100"/>
          <a:sy n="66" d="100"/>
        </p:scale>
        <p:origin x="-1344" y="-102"/>
      </p:cViewPr>
      <p:guideLst>
        <p:guide orient="horz" pos="2160"/>
        <p:guide pos="2880"/>
        <p:guide pos="14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E28A2-0C08-40E1-BD45-BE5AC0DC7365}" type="datetimeFigureOut">
              <a:rPr lang="en-US" smtClean="0"/>
              <a:pPr/>
              <a:t>11/15/2013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78CCA-30CB-4546-B654-685EDA88F1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778CCA-30CB-4546-B654-685EDA88F1CC}"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media/media2.avi"/><Relationship Id="rId5" Type="http://schemas.openxmlformats.org/officeDocument/2006/relationships/image" Target="../media/image4.png"/><Relationship Id="rId4" Type="http://schemas.microsoft.com/office/2007/relationships/media" Target="../media/media2.avi"/></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207" name="Picture 15" descr="D:\nicks computer\pres pro stuff\medical animated\dna\DNA_tit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8195" name="Rectangle 3"/>
          <p:cNvSpPr>
            <a:spLocks noGrp="1" noChangeArrowheads="1"/>
          </p:cNvSpPr>
          <p:nvPr>
            <p:ph type="ctrTitle"/>
          </p:nvPr>
        </p:nvSpPr>
        <p:spPr>
          <a:xfrm>
            <a:off x="1524000" y="2444706"/>
            <a:ext cx="7390474" cy="1143476"/>
          </a:xfrm>
        </p:spPr>
        <p:txBody>
          <a:bodyPr/>
          <a:lstStyle>
            <a:lvl1pPr algn="r">
              <a:defRPr>
                <a:solidFill>
                  <a:schemeClr val="tx1"/>
                </a:solidFill>
              </a:defRPr>
            </a:lvl1pPr>
          </a:lstStyle>
          <a:p>
            <a:pPr lvl="0"/>
            <a:r>
              <a:rPr lang="en-US" noProof="0" smtClean="0"/>
              <a:t>Click to edit Master title style</a:t>
            </a:r>
            <a:endParaRPr lang="en-US" noProof="0" dirty="0" smtClean="0"/>
          </a:p>
        </p:txBody>
      </p:sp>
      <p:sp>
        <p:nvSpPr>
          <p:cNvPr id="8196" name="Rectangle 4"/>
          <p:cNvSpPr>
            <a:spLocks noGrp="1" noChangeArrowheads="1"/>
          </p:cNvSpPr>
          <p:nvPr>
            <p:ph type="subTitle" idx="1"/>
          </p:nvPr>
        </p:nvSpPr>
        <p:spPr>
          <a:xfrm>
            <a:off x="1528768" y="3669883"/>
            <a:ext cx="7386632" cy="1752378"/>
          </a:xfrm>
        </p:spPr>
        <p:txBody>
          <a:bodyPr/>
          <a:lstStyle>
            <a:lvl1pPr marL="0" indent="0" algn="r">
              <a:buFontTx/>
              <a:buNone/>
              <a:defRPr sz="2000"/>
            </a:lvl1pPr>
          </a:lstStyle>
          <a:p>
            <a:pPr lvl="0"/>
            <a:r>
              <a:rPr lang="en-US" noProof="0" smtClean="0"/>
              <a:t>Click to edit Master subtitle style</a:t>
            </a:r>
          </a:p>
        </p:txBody>
      </p:sp>
      <p:pic>
        <p:nvPicPr>
          <p:cNvPr id="8208" name="PPP_AMEDI_TLE_dna.avi">
            <a:hlinkClick r:id="" action="ppaction://media"/>
          </p:cNvPr>
          <p:cNvPicPr>
            <a:picLocks noChangeAspect="1" noChangeArrowheads="1"/>
          </p:cNvPicPr>
          <p:nvPr>
            <a:videoFile r:link="rId1"/>
            <p:extLst>
              <p:ext uri="{DAA4B4D4-6D71-4841-9C94-3DE7FCFB9230}">
                <p14:media xmlns:p14="http://schemas.microsoft.com/office/powerpoint/2010/main" xmlns="" r:embed="rId4"/>
              </p:ext>
            </p:extLst>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02913"/>
            <a:ext cx="1281361" cy="6755087"/>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8"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11/15/2013</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82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208"/>
                </p:tgtEl>
              </p:cMediaNode>
            </p:video>
            <p:seq concurrent="1" nextAc="seek">
              <p:cTn id="8" restart="whenNotActive" fill="hold" evtFilter="cancelBubble" nodeType="interactiveSeq">
                <p:stCondLst>
                  <p:cond evt="onClick" delay="0">
                    <p:tgtEl>
                      <p:spTgt spid="820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208"/>
                                        </p:tgtEl>
                                      </p:cBhvr>
                                    </p:cmd>
                                  </p:childTnLst>
                                </p:cTn>
                              </p:par>
                            </p:childTnLst>
                          </p:cTn>
                        </p:par>
                      </p:childTnLst>
                    </p:cTn>
                  </p:par>
                </p:childTnLst>
              </p:cTn>
              <p:nextCondLst>
                <p:cond evt="onClick" delay="0">
                  <p:tgtEl>
                    <p:spTgt spid="820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447800"/>
            <a:ext cx="8229600" cy="48940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11/15/2013</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xmlns="" val="63683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4010" y="1295400"/>
            <a:ext cx="2010708"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95400"/>
            <a:ext cx="6098122"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11/15/2013</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xmlns="" val="333241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11/15/2013</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xmlns="" val="18738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673"/>
            <a:ext cx="7772543" cy="136216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7289"/>
            <a:ext cx="7772543" cy="1499384"/>
          </a:xfrm>
        </p:spPr>
        <p:txBody>
          <a:bodyPr anchor="b"/>
          <a:lstStyle>
            <a:lvl1pPr marL="0" indent="0">
              <a:buNone/>
              <a:defRPr sz="1800"/>
            </a:lvl1pPr>
            <a:lvl2pPr marL="411754" indent="0">
              <a:buNone/>
              <a:defRPr sz="1600"/>
            </a:lvl2pPr>
            <a:lvl3pPr marL="823509" indent="0">
              <a:buNone/>
              <a:defRPr sz="1400"/>
            </a:lvl3pPr>
            <a:lvl4pPr marL="1235263" indent="0">
              <a:buNone/>
              <a:defRPr sz="1300"/>
            </a:lvl4pPr>
            <a:lvl5pPr marL="1647017" indent="0">
              <a:buNone/>
              <a:defRPr sz="1300"/>
            </a:lvl5pPr>
            <a:lvl6pPr marL="2058772" indent="0">
              <a:buNone/>
              <a:defRPr sz="1300"/>
            </a:lvl6pPr>
            <a:lvl7pPr marL="2470526" indent="0">
              <a:buNone/>
              <a:defRPr sz="1300"/>
            </a:lvl7pPr>
            <a:lvl8pPr marL="2882280" indent="0">
              <a:buNone/>
              <a:defRPr sz="1300"/>
            </a:lvl8pPr>
            <a:lvl9pPr marL="3294035" indent="0">
              <a:buNone/>
              <a:defRPr sz="1300"/>
            </a:lvl9pPr>
          </a:lstStyle>
          <a:p>
            <a:pPr lvl="0"/>
            <a:r>
              <a:rPr lang="en-US" smtClean="0"/>
              <a:t>Click to edit Master text styles</a:t>
            </a:r>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11/15/2013</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xmlns="" val="279341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32259"/>
            <a:ext cx="42672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2259"/>
            <a:ext cx="42672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11/15/2013</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xmlns="" val="382731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657342"/>
            <a:ext cx="4269036"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2297689"/>
            <a:ext cx="4269036"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657342"/>
            <a:ext cx="4270465"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2297689"/>
            <a:ext cx="4270465"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endParaRPr lang="en-US" dirty="0" smtClean="0"/>
          </a:p>
        </p:txBody>
      </p:sp>
      <p:sp>
        <p:nvSpPr>
          <p:cNvPr id="10"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11/15/2013</a:t>
            </a:fld>
            <a:endParaRPr lang="en-US"/>
          </a:p>
        </p:txBody>
      </p:sp>
      <p:sp>
        <p:nvSpPr>
          <p:cNvPr id="11"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3"/>
          <p:cNvSpPr>
            <a:spLocks noGrp="1"/>
          </p:cNvSpPr>
          <p:nvPr>
            <p:ph type="sldNum" sz="quarter" idx="12"/>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xmlns="" val="211527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11/15/2013</a:t>
            </a:fld>
            <a:endParaRPr lang="en-US"/>
          </a:p>
        </p:txBody>
      </p:sp>
      <p:sp>
        <p:nvSpPr>
          <p:cNvPr id="6"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xmlns="" val="324779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11/15/2013</a:t>
            </a:fld>
            <a:endParaRPr lang="en-US"/>
          </a:p>
        </p:txBody>
      </p:sp>
      <p:sp>
        <p:nvSpPr>
          <p:cNvPr id="5"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xmlns="" val="145236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09631"/>
            <a:ext cx="3236511" cy="116205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05200" y="1295400"/>
            <a:ext cx="5111144" cy="502920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2471688"/>
            <a:ext cx="3236511" cy="3852912"/>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smtClean="0"/>
              <a:t>Click to edit Master text styles</a:t>
            </a:r>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11/15/2013</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xmlns="" val="167770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172"/>
            <a:ext cx="5487258" cy="566021"/>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3190"/>
            <a:ext cx="5487258" cy="4115085"/>
          </a:xfrm>
        </p:spPr>
        <p:txBody>
          <a:bodyPr/>
          <a:lstStyle>
            <a:lvl1pPr marL="0" indent="0">
              <a:buNone/>
              <a:defRPr sz="2900"/>
            </a:lvl1pPr>
            <a:lvl2pPr marL="411754" indent="0">
              <a:buNone/>
              <a:defRPr sz="2500"/>
            </a:lvl2pPr>
            <a:lvl3pPr marL="823509" indent="0">
              <a:buNone/>
              <a:defRPr sz="2200"/>
            </a:lvl3pPr>
            <a:lvl4pPr marL="1235263" indent="0">
              <a:buNone/>
              <a:defRPr sz="1800"/>
            </a:lvl4pPr>
            <a:lvl5pPr marL="1647017" indent="0">
              <a:buNone/>
              <a:defRPr sz="1800"/>
            </a:lvl5pPr>
            <a:lvl6pPr marL="2058772" indent="0">
              <a:buNone/>
              <a:defRPr sz="1800"/>
            </a:lvl6pPr>
            <a:lvl7pPr marL="2470526" indent="0">
              <a:buNone/>
              <a:defRPr sz="1800"/>
            </a:lvl7pPr>
            <a:lvl8pPr marL="2882280" indent="0">
              <a:buNone/>
              <a:defRPr sz="1800"/>
            </a:lvl8pPr>
            <a:lvl9pPr marL="3294035"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1904" y="5367193"/>
            <a:ext cx="5487258" cy="804721"/>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smtClean="0"/>
              <a:t>Click to edit Master text styles</a:t>
            </a:r>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11/15/2013</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xmlns="" val="404097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media/media1.avi"/><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media" Target="../media/media1.avi"/><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D:\nicks computer\pres pro stuff\medical animated\dna\DNA_txt.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1026"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endParaRPr lang="en-US" dirty="0" smtClean="0"/>
          </a:p>
        </p:txBody>
      </p:sp>
      <p:pic>
        <p:nvPicPr>
          <p:cNvPr id="1036" name="PPP_AMEDI_TXT_dna.avi">
            <a:hlinkClick r:id="" action="ppaction://media"/>
          </p:cNvPr>
          <p:cNvPicPr>
            <a:picLocks noChangeAspect="1" noChangeArrowheads="1"/>
          </p:cNvPicPr>
          <p:nvPr>
            <a:videoFile r:link="rId13"/>
            <p:extLst>
              <p:ext uri="{DAA4B4D4-6D71-4841-9C94-3DE7FCFB9230}">
                <p14:media xmlns:p14="http://schemas.microsoft.com/office/powerpoint/2010/main" xmlns="" r:embed="rId15"/>
              </p:ext>
            </p:extLst>
          </p:nvPr>
        </p:nvPicPr>
        <p:blipFill>
          <a:blip r:embed="rId16" cstate="print">
            <a:extLst>
              <a:ext uri="{28A0092B-C50C-407E-A947-70E740481C1C}">
                <a14:useLocalDpi xmlns:a14="http://schemas.microsoft.com/office/drawing/2010/main" xmlns="" val="0"/>
              </a:ext>
            </a:extLst>
          </a:blip>
          <a:srcRect/>
          <a:stretch>
            <a:fillRect/>
          </a:stretch>
        </p:blipFill>
        <p:spPr bwMode="auto">
          <a:xfrm>
            <a:off x="8457556" y="0"/>
            <a:ext cx="686444" cy="2175464"/>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2"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11/15/2013</a:t>
            </a:fld>
            <a:endParaRPr lang="en-US"/>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
        <p:nvSpPr>
          <p:cNvPr id="1027" name="Rectangle 3"/>
          <p:cNvSpPr>
            <a:spLocks noGrp="1" noChangeArrowheads="1"/>
          </p:cNvSpPr>
          <p:nvPr>
            <p:ph type="body" idx="1"/>
          </p:nvPr>
        </p:nvSpPr>
        <p:spPr bwMode="auto">
          <a:xfrm>
            <a:off x="1219200" y="1447800"/>
            <a:ext cx="7696199" cy="4894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10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6"/>
                </p:tgtEl>
              </p:cMediaNode>
            </p:video>
            <p:seq concurrent="1" nextAc="seek">
              <p:cTn id="8" restart="whenNotActive" fill="hold" evtFilter="cancelBubble" nodeType="interactiveSeq">
                <p:stCondLst>
                  <p:cond evt="onClick" delay="0">
                    <p:tgtEl>
                      <p:spTgt spid="103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36"/>
                                        </p:tgtEl>
                                      </p:cBhvr>
                                    </p:cmd>
                                  </p:childTnLst>
                                </p:cTn>
                              </p:par>
                            </p:childTnLst>
                          </p:cTn>
                        </p:par>
                      </p:childTnLst>
                    </p:cTn>
                  </p:par>
                </p:childTnLst>
              </p:cTn>
              <p:nextCondLst>
                <p:cond evt="onClick" delay="0">
                  <p:tgtEl>
                    <p:spTgt spid="1036"/>
                  </p:tgtEl>
                </p:cond>
              </p:nextCondLst>
            </p:seq>
          </p:childTnLst>
        </p:cTn>
      </p:par>
    </p:tnLst>
  </p:timing>
  <p:txStyles>
    <p:titleStyle>
      <a:lvl1pPr algn="l" defTabSz="915010" rtl="0" eaLnBrk="1" fontAlgn="base" hangingPunct="1">
        <a:spcBef>
          <a:spcPct val="0"/>
        </a:spcBef>
        <a:spcAft>
          <a:spcPct val="0"/>
        </a:spcAft>
        <a:defRPr sz="4000">
          <a:solidFill>
            <a:schemeClr val="tx1"/>
          </a:solidFill>
          <a:latin typeface="+mj-lt"/>
          <a:ea typeface="+mj-ea"/>
          <a:cs typeface="+mj-cs"/>
        </a:defRPr>
      </a:lvl1pPr>
      <a:lvl2pPr algn="l" defTabSz="915010" rtl="0" eaLnBrk="1" fontAlgn="base" hangingPunct="1">
        <a:spcBef>
          <a:spcPct val="0"/>
        </a:spcBef>
        <a:spcAft>
          <a:spcPct val="0"/>
        </a:spcAft>
        <a:defRPr sz="4000">
          <a:solidFill>
            <a:schemeClr val="tx2"/>
          </a:solidFill>
          <a:latin typeface="Arial" charset="0"/>
        </a:defRPr>
      </a:lvl2pPr>
      <a:lvl3pPr algn="l" defTabSz="915010" rtl="0" eaLnBrk="1" fontAlgn="base" hangingPunct="1">
        <a:spcBef>
          <a:spcPct val="0"/>
        </a:spcBef>
        <a:spcAft>
          <a:spcPct val="0"/>
        </a:spcAft>
        <a:defRPr sz="4000">
          <a:solidFill>
            <a:schemeClr val="tx2"/>
          </a:solidFill>
          <a:latin typeface="Arial" charset="0"/>
        </a:defRPr>
      </a:lvl3pPr>
      <a:lvl4pPr algn="l" defTabSz="915010" rtl="0" eaLnBrk="1" fontAlgn="base" hangingPunct="1">
        <a:spcBef>
          <a:spcPct val="0"/>
        </a:spcBef>
        <a:spcAft>
          <a:spcPct val="0"/>
        </a:spcAft>
        <a:defRPr sz="4000">
          <a:solidFill>
            <a:schemeClr val="tx2"/>
          </a:solidFill>
          <a:latin typeface="Arial" charset="0"/>
        </a:defRPr>
      </a:lvl4pPr>
      <a:lvl5pPr algn="l" defTabSz="915010" rtl="0" eaLnBrk="1" fontAlgn="base" hangingPunct="1">
        <a:spcBef>
          <a:spcPct val="0"/>
        </a:spcBef>
        <a:spcAft>
          <a:spcPct val="0"/>
        </a:spcAft>
        <a:defRPr sz="4000">
          <a:solidFill>
            <a:schemeClr val="tx2"/>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p:titleStyle>
    <p:bodyStyle>
      <a:lvl1pPr marL="343129" indent="-343129" algn="l" defTabSz="915010" rtl="0" eaLnBrk="1" fontAlgn="base" hangingPunct="1">
        <a:spcBef>
          <a:spcPct val="20000"/>
        </a:spcBef>
        <a:spcAft>
          <a:spcPct val="0"/>
        </a:spcAft>
        <a:buChar char="•"/>
        <a:defRPr sz="2800">
          <a:solidFill>
            <a:schemeClr val="tx1"/>
          </a:solidFill>
          <a:latin typeface="+mn-lt"/>
          <a:ea typeface="+mn-ea"/>
          <a:cs typeface="+mn-cs"/>
        </a:defRPr>
      </a:lvl1pPr>
      <a:lvl2pPr marL="743445" indent="-285941" algn="l" defTabSz="915010" rtl="0" eaLnBrk="1" fontAlgn="base" hangingPunct="1">
        <a:spcBef>
          <a:spcPct val="20000"/>
        </a:spcBef>
        <a:spcAft>
          <a:spcPct val="0"/>
        </a:spcAft>
        <a:buChar char="–"/>
        <a:defRPr sz="2400">
          <a:solidFill>
            <a:schemeClr val="tx1"/>
          </a:solidFill>
          <a:latin typeface="+mn-lt"/>
        </a:defRPr>
      </a:lvl2pPr>
      <a:lvl3pPr marL="1142333" indent="-227323" algn="l" defTabSz="915010" rtl="0" eaLnBrk="1" fontAlgn="base" hangingPunct="1">
        <a:spcBef>
          <a:spcPct val="20000"/>
        </a:spcBef>
        <a:spcAft>
          <a:spcPct val="0"/>
        </a:spcAft>
        <a:buChar char="•"/>
        <a:defRPr sz="2000">
          <a:solidFill>
            <a:schemeClr val="tx1"/>
          </a:solidFill>
          <a:latin typeface="+mn-lt"/>
        </a:defRPr>
      </a:lvl3pPr>
      <a:lvl4pPr marL="1599838" indent="-228752" algn="l" defTabSz="915010" rtl="0" eaLnBrk="1" fontAlgn="base" hangingPunct="1">
        <a:spcBef>
          <a:spcPct val="20000"/>
        </a:spcBef>
        <a:spcAft>
          <a:spcPct val="0"/>
        </a:spcAft>
        <a:buChar char="–"/>
        <a:defRPr sz="1800">
          <a:solidFill>
            <a:schemeClr val="tx1"/>
          </a:solidFill>
          <a:latin typeface="+mn-lt"/>
        </a:defRPr>
      </a:lvl4pPr>
      <a:lvl5pPr marL="2057342" indent="-228752" algn="l" defTabSz="915010" rtl="0" eaLnBrk="1" fontAlgn="base" hangingPunct="1">
        <a:spcBef>
          <a:spcPct val="20000"/>
        </a:spcBef>
        <a:spcAft>
          <a:spcPct val="0"/>
        </a:spcAft>
        <a:buChar char="»"/>
        <a:defRPr sz="1800">
          <a:solidFill>
            <a:schemeClr val="tx1"/>
          </a:solidFill>
          <a:latin typeface="+mn-lt"/>
        </a:defRPr>
      </a:lvl5pPr>
      <a:lvl6pPr marL="2469097" indent="-228752" algn="l" defTabSz="915010" rtl="0" eaLnBrk="1" fontAlgn="base" hangingPunct="1">
        <a:spcBef>
          <a:spcPct val="20000"/>
        </a:spcBef>
        <a:spcAft>
          <a:spcPct val="0"/>
        </a:spcAft>
        <a:buChar char="»"/>
        <a:defRPr sz="1800">
          <a:solidFill>
            <a:schemeClr val="tx1"/>
          </a:solidFill>
          <a:latin typeface="+mn-lt"/>
        </a:defRPr>
      </a:lvl6pPr>
      <a:lvl7pPr marL="2880851" indent="-228752" algn="l" defTabSz="915010" rtl="0" eaLnBrk="1" fontAlgn="base" hangingPunct="1">
        <a:spcBef>
          <a:spcPct val="20000"/>
        </a:spcBef>
        <a:spcAft>
          <a:spcPct val="0"/>
        </a:spcAft>
        <a:buChar char="»"/>
        <a:defRPr sz="1800">
          <a:solidFill>
            <a:schemeClr val="tx1"/>
          </a:solidFill>
          <a:latin typeface="+mn-lt"/>
        </a:defRPr>
      </a:lvl7pPr>
      <a:lvl8pPr marL="3292605" indent="-228752" algn="l" defTabSz="915010" rtl="0" eaLnBrk="1" fontAlgn="base" hangingPunct="1">
        <a:spcBef>
          <a:spcPct val="20000"/>
        </a:spcBef>
        <a:spcAft>
          <a:spcPct val="0"/>
        </a:spcAft>
        <a:buChar char="»"/>
        <a:defRPr sz="1800">
          <a:solidFill>
            <a:schemeClr val="tx1"/>
          </a:solidFill>
          <a:latin typeface="+mn-lt"/>
        </a:defRPr>
      </a:lvl8pPr>
      <a:lvl9pPr marL="3704360" indent="-228752" algn="l" defTabSz="915010"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23509" rtl="0" eaLnBrk="1" latinLnBrk="0" hangingPunct="1">
        <a:defRPr sz="1600" kern="1200">
          <a:solidFill>
            <a:schemeClr val="tx1"/>
          </a:solidFill>
          <a:latin typeface="+mn-lt"/>
          <a:ea typeface="+mn-ea"/>
          <a:cs typeface="+mn-cs"/>
        </a:defRPr>
      </a:lvl1pPr>
      <a:lvl2pPr marL="411754" algn="l" defTabSz="823509" rtl="0" eaLnBrk="1" latinLnBrk="0" hangingPunct="1">
        <a:defRPr sz="1600" kern="1200">
          <a:solidFill>
            <a:schemeClr val="tx1"/>
          </a:solidFill>
          <a:latin typeface="+mn-lt"/>
          <a:ea typeface="+mn-ea"/>
          <a:cs typeface="+mn-cs"/>
        </a:defRPr>
      </a:lvl2pPr>
      <a:lvl3pPr marL="823509" algn="l" defTabSz="823509" rtl="0" eaLnBrk="1" latinLnBrk="0" hangingPunct="1">
        <a:defRPr sz="1600" kern="1200">
          <a:solidFill>
            <a:schemeClr val="tx1"/>
          </a:solidFill>
          <a:latin typeface="+mn-lt"/>
          <a:ea typeface="+mn-ea"/>
          <a:cs typeface="+mn-cs"/>
        </a:defRPr>
      </a:lvl3pPr>
      <a:lvl4pPr marL="1235263" algn="l" defTabSz="823509" rtl="0" eaLnBrk="1" latinLnBrk="0" hangingPunct="1">
        <a:defRPr sz="1600" kern="1200">
          <a:solidFill>
            <a:schemeClr val="tx1"/>
          </a:solidFill>
          <a:latin typeface="+mn-lt"/>
          <a:ea typeface="+mn-ea"/>
          <a:cs typeface="+mn-cs"/>
        </a:defRPr>
      </a:lvl4pPr>
      <a:lvl5pPr marL="1647017" algn="l" defTabSz="823509" rtl="0" eaLnBrk="1" latinLnBrk="0" hangingPunct="1">
        <a:defRPr sz="1600" kern="1200">
          <a:solidFill>
            <a:schemeClr val="tx1"/>
          </a:solidFill>
          <a:latin typeface="+mn-lt"/>
          <a:ea typeface="+mn-ea"/>
          <a:cs typeface="+mn-cs"/>
        </a:defRPr>
      </a:lvl5pPr>
      <a:lvl6pPr marL="2058772" algn="l" defTabSz="823509" rtl="0" eaLnBrk="1" latinLnBrk="0" hangingPunct="1">
        <a:defRPr sz="1600" kern="1200">
          <a:solidFill>
            <a:schemeClr val="tx1"/>
          </a:solidFill>
          <a:latin typeface="+mn-lt"/>
          <a:ea typeface="+mn-ea"/>
          <a:cs typeface="+mn-cs"/>
        </a:defRPr>
      </a:lvl6pPr>
      <a:lvl7pPr marL="2470526" algn="l" defTabSz="823509" rtl="0" eaLnBrk="1" latinLnBrk="0" hangingPunct="1">
        <a:defRPr sz="1600" kern="1200">
          <a:solidFill>
            <a:schemeClr val="tx1"/>
          </a:solidFill>
          <a:latin typeface="+mn-lt"/>
          <a:ea typeface="+mn-ea"/>
          <a:cs typeface="+mn-cs"/>
        </a:defRPr>
      </a:lvl7pPr>
      <a:lvl8pPr marL="2882280" algn="l" defTabSz="823509" rtl="0" eaLnBrk="1" latinLnBrk="0" hangingPunct="1">
        <a:defRPr sz="1600" kern="1200">
          <a:solidFill>
            <a:schemeClr val="tx1"/>
          </a:solidFill>
          <a:latin typeface="+mn-lt"/>
          <a:ea typeface="+mn-ea"/>
          <a:cs typeface="+mn-cs"/>
        </a:defRPr>
      </a:lvl8pPr>
      <a:lvl9pPr marL="3294035" algn="l" defTabSz="82350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Cell_membra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biology4kids.com/files/systems_digestive.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Eukaryotic" TargetMode="External"/><Relationship Id="rId2" Type="http://schemas.openxmlformats.org/officeDocument/2006/relationships/hyperlink" Target="http://en.wikipedia.org/wiki/Organelle" TargetMode="External"/><Relationship Id="rId1" Type="http://schemas.openxmlformats.org/officeDocument/2006/relationships/slideLayout" Target="../slideLayouts/slideLayout2.xml"/><Relationship Id="rId6" Type="http://schemas.openxmlformats.org/officeDocument/2006/relationships/hyperlink" Target="http://en.wikipedia.org/wiki/Secretion" TargetMode="External"/><Relationship Id="rId5" Type="http://schemas.openxmlformats.org/officeDocument/2006/relationships/hyperlink" Target="http://en.wikipedia.org/wiki/Camillo_Golgi" TargetMode="External"/><Relationship Id="rId4" Type="http://schemas.openxmlformats.org/officeDocument/2006/relationships/hyperlink" Target="http://en.wikipedia.org/wiki/Cell_(biolog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Robert_Hooke" TargetMode="External"/><Relationship Id="rId2" Type="http://schemas.openxmlformats.org/officeDocument/2006/relationships/hyperlink" Target="http://en.wikipedia.org/wiki/Organis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biologyofcells.blogspot.com/2007/12/eukaryote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biology4kids.com/files/cell_nucleu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iology4kids.com/files/micro_prokaryote.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Algae" TargetMode="External"/><Relationship Id="rId2" Type="http://schemas.openxmlformats.org/officeDocument/2006/relationships/hyperlink" Target="https://en.wikipedia.org/wiki/Organelle" TargetMode="External"/><Relationship Id="rId1" Type="http://schemas.openxmlformats.org/officeDocument/2006/relationships/slideLayout" Target="../slideLayouts/slideLayout2.xml"/><Relationship Id="rId6" Type="http://schemas.openxmlformats.org/officeDocument/2006/relationships/hyperlink" Target="https://en.wikipedia.org/wiki/Cell_(biology)" TargetMode="External"/><Relationship Id="rId5" Type="http://schemas.openxmlformats.org/officeDocument/2006/relationships/hyperlink" Target="https://en.wikipedia.org/wiki/Photosynthesis" TargetMode="External"/><Relationship Id="rId4" Type="http://schemas.openxmlformats.org/officeDocument/2006/relationships/hyperlink" Target="https://en.wikipedia.org/wiki/Biological_pigment"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Cytoplasm" TargetMode="External"/><Relationship Id="rId2" Type="http://schemas.openxmlformats.org/officeDocument/2006/relationships/hyperlink" Target="http://en.wikipedia.org/wiki/Biological_membrane" TargetMode="External"/><Relationship Id="rId1" Type="http://schemas.openxmlformats.org/officeDocument/2006/relationships/slideLayout" Target="../slideLayouts/slideLayout2.xml"/><Relationship Id="rId4" Type="http://schemas.openxmlformats.org/officeDocument/2006/relationships/hyperlink" Target="http://en.wikipedia.org/wiki/Extracellular_spa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2050" name="Picture 2" descr="http://www.futurity.org/wp-content/uploads/2011/10/sickle_cell_1.jpg"/>
          <p:cNvPicPr>
            <a:picLocks noChangeAspect="1" noChangeArrowheads="1"/>
          </p:cNvPicPr>
          <p:nvPr/>
        </p:nvPicPr>
        <p:blipFill>
          <a:blip r:embed="rId2" cstate="print"/>
          <a:srcRect/>
          <a:stretch>
            <a:fillRect/>
          </a:stretch>
        </p:blipFill>
        <p:spPr bwMode="auto">
          <a:xfrm>
            <a:off x="1295400" y="0"/>
            <a:ext cx="7848600" cy="6858000"/>
          </a:xfrm>
          <a:prstGeom prst="rect">
            <a:avLst/>
          </a:prstGeom>
          <a:noFill/>
        </p:spPr>
      </p:pic>
      <p:sp>
        <p:nvSpPr>
          <p:cNvPr id="5" name="Rectangle 4"/>
          <p:cNvSpPr/>
          <p:nvPr/>
        </p:nvSpPr>
        <p:spPr>
          <a:xfrm>
            <a:off x="2209800" y="1752600"/>
            <a:ext cx="6248400" cy="221599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3800" b="1" i="1" cap="all" spc="0" dirty="0" smtClean="0">
                <a:ln/>
                <a:solidFill>
                  <a:srgbClr val="FFC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cells</a:t>
            </a:r>
            <a:endParaRPr lang="en-US" sz="13800" b="1" i="1" cap="all" spc="0" dirty="0">
              <a:ln/>
              <a:solidFill>
                <a:srgbClr val="FFC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1661573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jessicas.tpmsmagnet.com/animalcell/organelle/images/plasmamembrane1.jpg"/>
          <p:cNvPicPr>
            <a:picLocks noChangeAspect="1" noChangeArrowheads="1"/>
          </p:cNvPicPr>
          <p:nvPr/>
        </p:nvPicPr>
        <p:blipFill>
          <a:blip r:embed="rId2" cstate="print"/>
          <a:srcRect/>
          <a:stretch>
            <a:fillRect/>
          </a:stretch>
        </p:blipFill>
        <p:spPr bwMode="auto">
          <a:xfrm>
            <a:off x="228600" y="228600"/>
            <a:ext cx="8305800" cy="632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i="1" dirty="0" smtClean="0">
                <a:latin typeface="Bookman Old Style" pitchFamily="18" charset="0"/>
              </a:rPr>
              <a:t>Cytoplasm</a:t>
            </a:r>
            <a:endParaRPr lang="en-US" sz="6600" b="1" i="1" dirty="0">
              <a:latin typeface="Bookman Old Style" pitchFamily="18" charset="0"/>
            </a:endParaRPr>
          </a:p>
        </p:txBody>
      </p:sp>
      <p:sp>
        <p:nvSpPr>
          <p:cNvPr id="3" name="Content Placeholder 2"/>
          <p:cNvSpPr>
            <a:spLocks noGrp="1"/>
          </p:cNvSpPr>
          <p:nvPr>
            <p:ph idx="1"/>
          </p:nvPr>
        </p:nvSpPr>
        <p:spPr>
          <a:xfrm>
            <a:off x="0" y="1219200"/>
            <a:ext cx="9144000" cy="5638800"/>
          </a:xfrm>
        </p:spPr>
        <p:txBody>
          <a:bodyPr/>
          <a:lstStyle/>
          <a:p>
            <a:r>
              <a:rPr lang="en-US" sz="5000" dirty="0" smtClean="0">
                <a:latin typeface="Comic Sans MS" pitchFamily="66" charset="0"/>
              </a:rPr>
              <a:t>The </a:t>
            </a:r>
            <a:r>
              <a:rPr lang="en-US" sz="5000" b="1" dirty="0" smtClean="0">
                <a:latin typeface="Comic Sans MS" pitchFamily="66" charset="0"/>
              </a:rPr>
              <a:t>cytoplasm </a:t>
            </a:r>
            <a:r>
              <a:rPr lang="en-US" sz="5000" dirty="0" smtClean="0">
                <a:latin typeface="Comic Sans MS" pitchFamily="66" charset="0"/>
              </a:rPr>
              <a:t>is a  the gel-like substance enclosed within the </a:t>
            </a:r>
            <a:r>
              <a:rPr lang="en-US" sz="5000" u="sng" dirty="0" smtClean="0">
                <a:latin typeface="Comic Sans MS" pitchFamily="66" charset="0"/>
                <a:hlinkClick r:id="rId2" tooltip="Cell membrane"/>
              </a:rPr>
              <a:t>cell membrane</a:t>
            </a:r>
            <a:r>
              <a:rPr lang="en-US" sz="5000" u="sng" dirty="0" smtClean="0">
                <a:latin typeface="Comic Sans MS" pitchFamily="66" charset="0"/>
              </a:rPr>
              <a:t>.</a:t>
            </a:r>
          </a:p>
          <a:p>
            <a:r>
              <a:rPr lang="en-US" sz="5000" dirty="0" smtClean="0">
                <a:latin typeface="Comic Sans MS" pitchFamily="66" charset="0"/>
              </a:rPr>
              <a:t>The cytoplasm is about 70% to 90% water and usually colorless.</a:t>
            </a:r>
            <a:endParaRPr lang="en-US" sz="5000"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http://library.thinkquest.org/06aug/01942/plcells/thinkquest/cytoplasm.jpg"/>
          <p:cNvPicPr>
            <a:picLocks noChangeAspect="1" noChangeArrowheads="1"/>
          </p:cNvPicPr>
          <p:nvPr/>
        </p:nvPicPr>
        <p:blipFill>
          <a:blip r:embed="rId2" cstate="print"/>
          <a:srcRect/>
          <a:stretch>
            <a:fillRect/>
          </a:stretch>
        </p:blipFill>
        <p:spPr bwMode="auto">
          <a:xfrm>
            <a:off x="228600" y="152400"/>
            <a:ext cx="8305800" cy="6553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i="1" dirty="0" smtClean="0">
                <a:latin typeface="Bookman Old Style" pitchFamily="18" charset="0"/>
              </a:rPr>
              <a:t>Organelles</a:t>
            </a:r>
            <a:endParaRPr lang="en-US" sz="6600" b="1" i="1" dirty="0">
              <a:latin typeface="Bookman Old Style" pitchFamily="18" charset="0"/>
            </a:endParaRPr>
          </a:p>
        </p:txBody>
      </p:sp>
      <p:sp>
        <p:nvSpPr>
          <p:cNvPr id="3" name="Content Placeholder 2"/>
          <p:cNvSpPr>
            <a:spLocks noGrp="1"/>
          </p:cNvSpPr>
          <p:nvPr>
            <p:ph idx="1"/>
          </p:nvPr>
        </p:nvSpPr>
        <p:spPr>
          <a:xfrm>
            <a:off x="0" y="1143000"/>
            <a:ext cx="9144000" cy="5715000"/>
          </a:xfrm>
        </p:spPr>
        <p:txBody>
          <a:bodyPr/>
          <a:lstStyle/>
          <a:p>
            <a:r>
              <a:rPr lang="en-US" sz="4400" dirty="0" smtClean="0">
                <a:latin typeface="Comic Sans MS" pitchFamily="66" charset="0"/>
              </a:rPr>
              <a:t>Organelles (literally "little organs"), are usually membrane-bound, and are structures inside the cell that have specific functions. Some major organelles are the </a:t>
            </a:r>
            <a:r>
              <a:rPr lang="en-US" sz="4400" b="1" u="sng" dirty="0" smtClean="0">
                <a:solidFill>
                  <a:srgbClr val="00B050"/>
                </a:solidFill>
                <a:latin typeface="Comic Sans MS" pitchFamily="66" charset="0"/>
              </a:rPr>
              <a:t>mitochondria, </a:t>
            </a:r>
            <a:r>
              <a:rPr lang="en-US" sz="4400" b="1" u="sng" dirty="0" err="1" smtClean="0">
                <a:solidFill>
                  <a:srgbClr val="00B050"/>
                </a:solidFill>
                <a:latin typeface="Comic Sans MS" pitchFamily="66" charset="0"/>
              </a:rPr>
              <a:t>ribosomes</a:t>
            </a:r>
            <a:r>
              <a:rPr lang="en-US" sz="4400" b="1" u="sng" dirty="0" smtClean="0">
                <a:solidFill>
                  <a:srgbClr val="00B050"/>
                </a:solidFill>
                <a:latin typeface="Comic Sans MS" pitchFamily="66" charset="0"/>
              </a:rPr>
              <a:t>, </a:t>
            </a:r>
            <a:r>
              <a:rPr lang="en-US" sz="4400" b="1" u="sng" dirty="0" err="1" smtClean="0">
                <a:solidFill>
                  <a:srgbClr val="00B050"/>
                </a:solidFill>
                <a:latin typeface="Comic Sans MS" pitchFamily="66" charset="0"/>
              </a:rPr>
              <a:t>golgi</a:t>
            </a:r>
            <a:r>
              <a:rPr lang="en-US" sz="4400" b="1" u="sng" dirty="0" smtClean="0">
                <a:solidFill>
                  <a:srgbClr val="00B050"/>
                </a:solidFill>
                <a:latin typeface="Comic Sans MS" pitchFamily="66" charset="0"/>
              </a:rPr>
              <a:t> bodies etc.</a:t>
            </a:r>
            <a:endParaRPr lang="en-US" sz="4400" dirty="0">
              <a:solidFill>
                <a:srgbClr val="00B050"/>
              </a:solidFill>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latin typeface="Bookman Old Style" pitchFamily="18" charset="0"/>
              </a:rPr>
              <a:t>Mitochondria</a:t>
            </a:r>
            <a:endParaRPr lang="en-US" sz="6000" b="1" i="1" dirty="0">
              <a:latin typeface="Bookman Old Style" pitchFamily="18" charset="0"/>
            </a:endParaRPr>
          </a:p>
        </p:txBody>
      </p:sp>
      <p:sp>
        <p:nvSpPr>
          <p:cNvPr id="3" name="Content Placeholder 2"/>
          <p:cNvSpPr>
            <a:spLocks noGrp="1"/>
          </p:cNvSpPr>
          <p:nvPr>
            <p:ph idx="1"/>
          </p:nvPr>
        </p:nvSpPr>
        <p:spPr>
          <a:xfrm>
            <a:off x="0" y="1066800"/>
            <a:ext cx="9372600" cy="5791200"/>
          </a:xfrm>
        </p:spPr>
        <p:txBody>
          <a:bodyPr/>
          <a:lstStyle/>
          <a:p>
            <a:r>
              <a:rPr lang="en-US" sz="4800" dirty="0" smtClean="0">
                <a:latin typeface="Comic Sans MS" pitchFamily="66" charset="0"/>
              </a:rPr>
              <a:t>They are </a:t>
            </a:r>
            <a:r>
              <a:rPr lang="en-US" sz="4800" b="1" dirty="0" smtClean="0">
                <a:latin typeface="Comic Sans MS" pitchFamily="66" charset="0"/>
              </a:rPr>
              <a:t>organelles</a:t>
            </a:r>
            <a:r>
              <a:rPr lang="en-US" sz="4800" dirty="0" smtClean="0">
                <a:latin typeface="Comic Sans MS" pitchFamily="66" charset="0"/>
              </a:rPr>
              <a:t> that     act like a </a:t>
            </a:r>
            <a:r>
              <a:rPr lang="en-US" sz="4800" u="sng" dirty="0" smtClean="0">
                <a:latin typeface="Comic Sans MS" pitchFamily="66" charset="0"/>
                <a:hlinkClick r:id="rId2"/>
              </a:rPr>
              <a:t>digestive system</a:t>
            </a:r>
            <a:r>
              <a:rPr lang="en-US" sz="4800" dirty="0" smtClean="0">
                <a:latin typeface="Comic Sans MS" pitchFamily="66" charset="0"/>
              </a:rPr>
              <a:t> that takes in nutrients, breaks them down, and creates energy for the cell. The process of creating cell energy is known as </a:t>
            </a:r>
            <a:r>
              <a:rPr lang="en-US" sz="4800" b="1" dirty="0" smtClean="0">
                <a:latin typeface="Comic Sans MS" pitchFamily="66" charset="0"/>
              </a:rPr>
              <a:t>cellular respiration.</a:t>
            </a:r>
            <a:endParaRPr lang="en-US" sz="4800" dirty="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 y="0"/>
            <a:ext cx="8229600" cy="6858000"/>
          </a:xfrm>
        </p:spPr>
        <p:txBody>
          <a:bodyPr/>
          <a:lstStyle/>
          <a:p>
            <a:r>
              <a:rPr lang="en-US" sz="5400" dirty="0" smtClean="0">
                <a:latin typeface="Comic Sans MS" pitchFamily="66" charset="0"/>
              </a:rPr>
              <a:t> Most of the chemical reactions involved in cellular respiration happen in the mitochondria. A mitochondrion is shaped perfectly to maximize its efforts.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2770" name="Picture 2" descr="C:\Users\acer\Desktop\mitochondria.jpg"/>
          <p:cNvPicPr>
            <a:picLocks noChangeAspect="1" noChangeArrowheads="1"/>
          </p:cNvPicPr>
          <p:nvPr/>
        </p:nvPicPr>
        <p:blipFill>
          <a:blip r:embed="rId2" cstate="print"/>
          <a:srcRect/>
          <a:stretch>
            <a:fillRect/>
          </a:stretch>
        </p:blipFill>
        <p:spPr bwMode="auto">
          <a:xfrm>
            <a:off x="228600" y="0"/>
            <a:ext cx="82296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i="1" dirty="0" err="1" smtClean="0">
                <a:latin typeface="Bookman Old Style" pitchFamily="18" charset="0"/>
              </a:rPr>
              <a:t>Ribosomes</a:t>
            </a:r>
            <a:endParaRPr lang="en-US" sz="6600" b="1" i="1" dirty="0">
              <a:latin typeface="Bookman Old Style" pitchFamily="18" charset="0"/>
            </a:endParaRPr>
          </a:p>
        </p:txBody>
      </p:sp>
      <p:sp>
        <p:nvSpPr>
          <p:cNvPr id="3" name="Content Placeholder 2"/>
          <p:cNvSpPr>
            <a:spLocks noGrp="1"/>
          </p:cNvSpPr>
          <p:nvPr>
            <p:ph idx="1"/>
          </p:nvPr>
        </p:nvSpPr>
        <p:spPr>
          <a:xfrm>
            <a:off x="0" y="1143000"/>
            <a:ext cx="9144000" cy="5715000"/>
          </a:xfrm>
        </p:spPr>
        <p:txBody>
          <a:bodyPr/>
          <a:lstStyle/>
          <a:p>
            <a:r>
              <a:rPr lang="en-US" sz="4400" dirty="0" smtClean="0">
                <a:latin typeface="Comic Sans MS" pitchFamily="66" charset="0"/>
              </a:rPr>
              <a:t>Cells need to make </a:t>
            </a:r>
            <a:r>
              <a:rPr lang="en-US" sz="4400" b="1" dirty="0" smtClean="0">
                <a:solidFill>
                  <a:srgbClr val="CC00CC"/>
                </a:solidFill>
                <a:latin typeface="Comic Sans MS" pitchFamily="66" charset="0"/>
              </a:rPr>
              <a:t>proteins</a:t>
            </a:r>
            <a:r>
              <a:rPr lang="en-US" sz="4400" dirty="0" smtClean="0">
                <a:solidFill>
                  <a:srgbClr val="CC00CC"/>
                </a:solidFill>
                <a:latin typeface="Comic Sans MS" pitchFamily="66" charset="0"/>
              </a:rPr>
              <a:t>.</a:t>
            </a:r>
            <a:r>
              <a:rPr lang="en-US" sz="4400" dirty="0" smtClean="0">
                <a:latin typeface="Comic Sans MS" pitchFamily="66" charset="0"/>
              </a:rPr>
              <a:t> Those proteins might be used   as enzymes or as support for other cell functions.</a:t>
            </a:r>
          </a:p>
          <a:p>
            <a:r>
              <a:rPr lang="en-US" sz="4400" b="1" dirty="0" err="1" smtClean="0">
                <a:latin typeface="Comic Sans MS" pitchFamily="66" charset="0"/>
              </a:rPr>
              <a:t>Ribosomes</a:t>
            </a:r>
            <a:r>
              <a:rPr lang="en-US" sz="4400" dirty="0" smtClean="0">
                <a:latin typeface="Comic Sans MS" pitchFamily="66" charset="0"/>
              </a:rPr>
              <a:t> are the protein builders or the protein </a:t>
            </a:r>
            <a:r>
              <a:rPr lang="en-US" sz="4400" b="1" dirty="0" smtClean="0">
                <a:latin typeface="Comic Sans MS" pitchFamily="66" charset="0"/>
              </a:rPr>
              <a:t>synthesizers</a:t>
            </a:r>
            <a:r>
              <a:rPr lang="en-US" sz="4400" dirty="0" smtClean="0">
                <a:latin typeface="Comic Sans MS" pitchFamily="66" charset="0"/>
              </a:rPr>
              <a:t> of the cell.</a:t>
            </a:r>
            <a:endParaRPr lang="en-US" sz="4400" dirty="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http://www.accessexcellence.org/RC/VL/GG/images/ribosomes.gif"/>
          <p:cNvPicPr>
            <a:picLocks noChangeAspect="1" noChangeArrowheads="1"/>
          </p:cNvPicPr>
          <p:nvPr/>
        </p:nvPicPr>
        <p:blipFill>
          <a:blip r:embed="rId3" cstate="print"/>
          <a:srcRect/>
          <a:stretch>
            <a:fillRect/>
          </a:stretch>
        </p:blipFill>
        <p:spPr bwMode="auto">
          <a:xfrm>
            <a:off x="0" y="0"/>
            <a:ext cx="84582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88914" cy="939080"/>
          </a:xfrm>
        </p:spPr>
        <p:txBody>
          <a:bodyPr/>
          <a:lstStyle/>
          <a:p>
            <a:r>
              <a:rPr lang="en-US" sz="6600" b="1" i="1" dirty="0" smtClean="0">
                <a:latin typeface="Bookman Old Style" pitchFamily="18" charset="0"/>
              </a:rPr>
              <a:t>Golgi Bodies</a:t>
            </a:r>
            <a:endParaRPr lang="en-US" sz="6600" b="1" i="1" dirty="0">
              <a:latin typeface="Bookman Old Style" pitchFamily="18" charset="0"/>
            </a:endParaRPr>
          </a:p>
        </p:txBody>
      </p:sp>
      <p:sp>
        <p:nvSpPr>
          <p:cNvPr id="3" name="Content Placeholder 2"/>
          <p:cNvSpPr>
            <a:spLocks noGrp="1"/>
          </p:cNvSpPr>
          <p:nvPr>
            <p:ph idx="1"/>
          </p:nvPr>
        </p:nvSpPr>
        <p:spPr>
          <a:xfrm>
            <a:off x="0" y="762000"/>
            <a:ext cx="9144000" cy="6096000"/>
          </a:xfrm>
        </p:spPr>
        <p:txBody>
          <a:bodyPr/>
          <a:lstStyle/>
          <a:p>
            <a:r>
              <a:rPr lang="en-US" sz="4400" b="1" dirty="0" smtClean="0">
                <a:latin typeface="Comic Sans MS" pitchFamily="66" charset="0"/>
              </a:rPr>
              <a:t>Golgi</a:t>
            </a:r>
            <a:r>
              <a:rPr lang="en-US" sz="4400" dirty="0" smtClean="0">
                <a:latin typeface="Comic Sans MS" pitchFamily="66" charset="0"/>
              </a:rPr>
              <a:t> </a:t>
            </a:r>
            <a:r>
              <a:rPr lang="en-US" sz="4400" b="1" dirty="0" smtClean="0">
                <a:latin typeface="Comic Sans MS" pitchFamily="66" charset="0"/>
              </a:rPr>
              <a:t>Bodies</a:t>
            </a:r>
            <a:r>
              <a:rPr lang="en-US" sz="4400" dirty="0" smtClean="0">
                <a:latin typeface="Comic Sans MS" pitchFamily="66" charset="0"/>
              </a:rPr>
              <a:t> is an </a:t>
            </a:r>
            <a:r>
              <a:rPr lang="en-US" sz="4400" dirty="0" smtClean="0">
                <a:latin typeface="Comic Sans MS" pitchFamily="66" charset="0"/>
                <a:hlinkClick r:id="rId2" tooltip="Organelle"/>
              </a:rPr>
              <a:t>organelle</a:t>
            </a:r>
            <a:r>
              <a:rPr lang="en-US" sz="4400" dirty="0" smtClean="0">
                <a:latin typeface="Comic Sans MS" pitchFamily="66" charset="0"/>
              </a:rPr>
              <a:t>   found in most </a:t>
            </a:r>
            <a:r>
              <a:rPr lang="en-US" sz="4400" dirty="0" smtClean="0">
                <a:latin typeface="Comic Sans MS" pitchFamily="66" charset="0"/>
                <a:hlinkClick r:id="rId3" tooltip="Eukaryotic"/>
              </a:rPr>
              <a:t>eukaryotic</a:t>
            </a:r>
            <a:r>
              <a:rPr lang="en-US" sz="4400" dirty="0" smtClean="0">
                <a:latin typeface="Comic Sans MS" pitchFamily="66" charset="0"/>
              </a:rPr>
              <a:t> </a:t>
            </a:r>
            <a:r>
              <a:rPr lang="en-US" sz="4400" dirty="0" smtClean="0">
                <a:latin typeface="Comic Sans MS" pitchFamily="66" charset="0"/>
                <a:hlinkClick r:id="rId4" tooltip="Cell (biology)"/>
              </a:rPr>
              <a:t>cells</a:t>
            </a:r>
            <a:r>
              <a:rPr lang="en-US" sz="4400" dirty="0" smtClean="0">
                <a:latin typeface="Comic Sans MS" pitchFamily="66" charset="0"/>
              </a:rPr>
              <a:t>.   It was identified in 1897 by the Italian physician </a:t>
            </a:r>
            <a:r>
              <a:rPr lang="en-US" sz="4400" dirty="0" err="1" smtClean="0">
                <a:latin typeface="Comic Sans MS" pitchFamily="66" charset="0"/>
                <a:hlinkClick r:id="rId5" tooltip="Camillo Golgi"/>
              </a:rPr>
              <a:t>Camillo</a:t>
            </a:r>
            <a:r>
              <a:rPr lang="en-US" sz="4400" dirty="0" smtClean="0">
                <a:latin typeface="Comic Sans MS" pitchFamily="66" charset="0"/>
                <a:hlinkClick r:id="rId5" tooltip="Camillo Golgi"/>
              </a:rPr>
              <a:t> Golgi</a:t>
            </a:r>
            <a:r>
              <a:rPr lang="en-US" sz="4400" dirty="0" smtClean="0">
                <a:latin typeface="Comic Sans MS" pitchFamily="66" charset="0"/>
              </a:rPr>
              <a:t> and named after him in 1898.</a:t>
            </a:r>
          </a:p>
          <a:p>
            <a:r>
              <a:rPr lang="en-US" sz="4400" dirty="0" smtClean="0">
                <a:latin typeface="Comic Sans MS" pitchFamily="66" charset="0"/>
              </a:rPr>
              <a:t>It is important in the processing of proteins for </a:t>
            </a:r>
            <a:r>
              <a:rPr lang="en-US" sz="4400" dirty="0" smtClean="0">
                <a:latin typeface="Comic Sans MS" pitchFamily="66" charset="0"/>
                <a:hlinkClick r:id="rId6" tooltip="Secretion"/>
              </a:rPr>
              <a:t>secretion</a:t>
            </a:r>
            <a:r>
              <a:rPr lang="en-US" sz="4000" dirty="0" smtClean="0">
                <a:latin typeface="Comic Sans MS" pitchFamily="66" charset="0"/>
              </a:rPr>
              <a:t>.</a:t>
            </a:r>
            <a:endParaRPr lang="en-US" sz="4000"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17515" cy="1295400"/>
          </a:xfrm>
        </p:spPr>
        <p:txBody>
          <a:bodyPr/>
          <a:lstStyle/>
          <a:p>
            <a:pPr algn="ctr"/>
            <a:r>
              <a:rPr lang="en-US" sz="4800" b="1" i="1" dirty="0" smtClean="0">
                <a:solidFill>
                  <a:srgbClr val="7030A0"/>
                </a:solidFill>
                <a:latin typeface="Bookman Old Style" pitchFamily="18" charset="0"/>
              </a:rPr>
              <a:t>Cell – basic structural and functional unit</a:t>
            </a:r>
            <a:endParaRPr lang="en-US" sz="4800" b="1" i="1" dirty="0">
              <a:solidFill>
                <a:srgbClr val="7030A0"/>
              </a:solidFill>
              <a:latin typeface="Bookman Old Style" pitchFamily="18" charset="0"/>
            </a:endParaRPr>
          </a:p>
        </p:txBody>
      </p:sp>
      <p:sp>
        <p:nvSpPr>
          <p:cNvPr id="3" name="Content Placeholder 2"/>
          <p:cNvSpPr>
            <a:spLocks noGrp="1"/>
          </p:cNvSpPr>
          <p:nvPr>
            <p:ph idx="1"/>
          </p:nvPr>
        </p:nvSpPr>
        <p:spPr>
          <a:xfrm>
            <a:off x="0" y="1143000"/>
            <a:ext cx="9296400" cy="5791200"/>
          </a:xfrm>
        </p:spPr>
        <p:txBody>
          <a:bodyPr/>
          <a:lstStyle/>
          <a:p>
            <a:r>
              <a:rPr lang="en-US" sz="4000" dirty="0" smtClean="0">
                <a:latin typeface="Comic Sans MS" pitchFamily="66" charset="0"/>
              </a:rPr>
              <a:t>The </a:t>
            </a:r>
            <a:r>
              <a:rPr lang="en-US" sz="4000" b="1" dirty="0" smtClean="0">
                <a:latin typeface="Comic Sans MS" pitchFamily="66" charset="0"/>
              </a:rPr>
              <a:t>cell</a:t>
            </a:r>
            <a:r>
              <a:rPr lang="en-US" sz="4000" dirty="0" smtClean="0">
                <a:latin typeface="Comic Sans MS" pitchFamily="66" charset="0"/>
              </a:rPr>
              <a:t> is the basic structural, functional and biological unit of all known living </a:t>
            </a:r>
            <a:r>
              <a:rPr lang="en-US" sz="4000" dirty="0" smtClean="0">
                <a:latin typeface="Comic Sans MS" pitchFamily="66" charset="0"/>
                <a:hlinkClick r:id="rId2" tooltip="Organism"/>
              </a:rPr>
              <a:t>organisms</a:t>
            </a:r>
            <a:r>
              <a:rPr lang="en-US" sz="4000" dirty="0" smtClean="0">
                <a:latin typeface="Comic Sans MS" pitchFamily="66" charset="0"/>
              </a:rPr>
              <a:t>. It is the smallest unit of life that is classified as a living thing and is often called the </a:t>
            </a:r>
            <a:r>
              <a:rPr lang="en-US" sz="4000" u="sng" dirty="0" smtClean="0">
                <a:latin typeface="Comic Sans MS" pitchFamily="66" charset="0"/>
              </a:rPr>
              <a:t>"building block of life".</a:t>
            </a:r>
          </a:p>
          <a:p>
            <a:r>
              <a:rPr lang="en-US" sz="4000" dirty="0" smtClean="0">
                <a:latin typeface="Comic Sans MS" pitchFamily="66" charset="0"/>
              </a:rPr>
              <a:t>The cell was discovered by </a:t>
            </a:r>
            <a:r>
              <a:rPr lang="en-US" sz="4000" dirty="0" smtClean="0">
                <a:latin typeface="Comic Sans MS" pitchFamily="66" charset="0"/>
                <a:hlinkClick r:id="rId3" tooltip="Robert Hooke"/>
              </a:rPr>
              <a:t>Robert Hooke</a:t>
            </a:r>
            <a:r>
              <a:rPr lang="en-US" sz="4000" dirty="0" smtClean="0">
                <a:latin typeface="Comic Sans MS" pitchFamily="66" charset="0"/>
              </a:rPr>
              <a:t> in 1665. </a:t>
            </a:r>
            <a:endParaRPr lang="en-US" sz="4000" dirty="0">
              <a:latin typeface="Comic Sans MS" pitchFamily="66" charset="0"/>
            </a:endParaRPr>
          </a:p>
        </p:txBody>
      </p:sp>
    </p:spTree>
    <p:extLst>
      <p:ext uri="{BB962C8B-B14F-4D97-AF65-F5344CB8AC3E}">
        <p14:creationId xmlns:p14="http://schemas.microsoft.com/office/powerpoint/2010/main" xmlns="" val="1512258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micro.magnet.fsu.edu/cells/golgi/images/golgifigure1.jpg"/>
          <p:cNvPicPr>
            <a:picLocks noChangeAspect="1" noChangeArrowheads="1"/>
          </p:cNvPicPr>
          <p:nvPr/>
        </p:nvPicPr>
        <p:blipFill>
          <a:blip r:embed="rId2" cstate="print"/>
          <a:srcRect/>
          <a:stretch>
            <a:fillRect/>
          </a:stretch>
        </p:blipFill>
        <p:spPr bwMode="auto">
          <a:xfrm>
            <a:off x="0" y="0"/>
            <a:ext cx="85344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i="1" dirty="0" smtClean="0">
                <a:latin typeface="Bookman Old Style" pitchFamily="18" charset="0"/>
              </a:rPr>
              <a:t>Nucleus</a:t>
            </a:r>
            <a:endParaRPr lang="en-US" sz="6600" b="1" i="1" dirty="0">
              <a:latin typeface="Bookman Old Style" pitchFamily="18" charset="0"/>
            </a:endParaRPr>
          </a:p>
        </p:txBody>
      </p:sp>
      <p:sp>
        <p:nvSpPr>
          <p:cNvPr id="3" name="Content Placeholder 2"/>
          <p:cNvSpPr>
            <a:spLocks noGrp="1"/>
          </p:cNvSpPr>
          <p:nvPr>
            <p:ph idx="1"/>
          </p:nvPr>
        </p:nvSpPr>
        <p:spPr>
          <a:xfrm>
            <a:off x="0" y="1143000"/>
            <a:ext cx="9144000" cy="5715000"/>
          </a:xfrm>
        </p:spPr>
        <p:txBody>
          <a:bodyPr/>
          <a:lstStyle/>
          <a:p>
            <a:r>
              <a:rPr lang="en-US" sz="4400" dirty="0" smtClean="0">
                <a:latin typeface="Comic Sans MS" pitchFamily="66" charset="0"/>
              </a:rPr>
              <a:t>The cell nucleus acts like the brain of the cell. It helps  control eating, movement, and reproduction. The nucleus is not always in the center of the cell. It will be a big dark spot somewhere in the middle of all of the </a:t>
            </a:r>
            <a:r>
              <a:rPr lang="en-US" sz="4400" b="1" u="sng" dirty="0" smtClean="0">
                <a:solidFill>
                  <a:srgbClr val="CC00CC"/>
                </a:solidFill>
                <a:latin typeface="Comic Sans MS" pitchFamily="66" charset="0"/>
              </a:rPr>
              <a:t>cytoplasm </a:t>
            </a:r>
            <a:r>
              <a:rPr lang="en-US" sz="4400" b="1" dirty="0" smtClean="0">
                <a:solidFill>
                  <a:srgbClr val="CC00CC"/>
                </a:solidFill>
                <a:latin typeface="Comic Sans MS" pitchFamily="66" charset="0"/>
              </a:rPr>
              <a:t>. </a:t>
            </a:r>
            <a:endParaRPr lang="en-US" sz="4400" b="1" dirty="0">
              <a:solidFill>
                <a:srgbClr val="CC00CC"/>
              </a:solidFill>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
            <a:ext cx="9144000" cy="6858000"/>
          </a:xfrm>
        </p:spPr>
        <p:txBody>
          <a:bodyPr/>
          <a:lstStyle/>
          <a:p>
            <a:r>
              <a:rPr lang="en-US" sz="5400" dirty="0" smtClean="0">
                <a:latin typeface="Comic Sans MS" pitchFamily="66" charset="0"/>
              </a:rPr>
              <a:t>If there is no defined nucleus, then the DNA is probably floating around the cell in a region called the </a:t>
            </a:r>
            <a:r>
              <a:rPr lang="en-US" sz="5400" b="1" dirty="0" err="1" smtClean="0">
                <a:solidFill>
                  <a:srgbClr val="FF0000"/>
                </a:solidFill>
                <a:latin typeface="Comic Sans MS" pitchFamily="66" charset="0"/>
              </a:rPr>
              <a:t>nucleoid</a:t>
            </a:r>
            <a:r>
              <a:rPr lang="en-US" sz="5400" dirty="0" smtClean="0">
                <a:latin typeface="Comic Sans MS" pitchFamily="66" charset="0"/>
              </a:rPr>
              <a:t>. A defined nucleus that holds the genetic code is an advanced feature in a cell. </a:t>
            </a:r>
            <a:endParaRPr lang="en-US" sz="5400" dirty="0">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372600" cy="6858000"/>
          </a:xfrm>
        </p:spPr>
        <p:txBody>
          <a:bodyPr/>
          <a:lstStyle/>
          <a:p>
            <a:r>
              <a:rPr lang="en-US" sz="4400" dirty="0" smtClean="0">
                <a:latin typeface="Comic Sans MS" pitchFamily="66" charset="0"/>
              </a:rPr>
              <a:t>Nucleus is separated from the cytoplasm by a membrane     called the </a:t>
            </a:r>
            <a:r>
              <a:rPr lang="en-US" sz="4400" b="1" dirty="0" smtClean="0">
                <a:solidFill>
                  <a:srgbClr val="FFC000"/>
                </a:solidFill>
                <a:latin typeface="Comic Sans MS" pitchFamily="66" charset="0"/>
              </a:rPr>
              <a:t>nuclear membrane.</a:t>
            </a:r>
          </a:p>
          <a:p>
            <a:r>
              <a:rPr lang="en-US" sz="4400" dirty="0" smtClean="0">
                <a:latin typeface="Comic Sans MS" pitchFamily="66" charset="0"/>
              </a:rPr>
              <a:t>The smaller spherical body in the nucleus is known as the </a:t>
            </a:r>
            <a:r>
              <a:rPr lang="en-US" sz="4400" b="1" dirty="0" smtClean="0">
                <a:solidFill>
                  <a:srgbClr val="FFC000"/>
                </a:solidFill>
                <a:latin typeface="Comic Sans MS" pitchFamily="66" charset="0"/>
              </a:rPr>
              <a:t>nucleolus</a:t>
            </a:r>
            <a:r>
              <a:rPr lang="en-US" sz="4400" dirty="0" smtClean="0">
                <a:solidFill>
                  <a:srgbClr val="FFC000"/>
                </a:solidFill>
                <a:latin typeface="Comic Sans MS" pitchFamily="66" charset="0"/>
              </a:rPr>
              <a:t>.</a:t>
            </a:r>
          </a:p>
          <a:p>
            <a:r>
              <a:rPr lang="en-US" sz="4400" dirty="0" smtClean="0">
                <a:latin typeface="Comic Sans MS" pitchFamily="66" charset="0"/>
              </a:rPr>
              <a:t>Nucleus contains thread like structures known as the </a:t>
            </a:r>
            <a:r>
              <a:rPr lang="en-US" sz="4400" b="1" dirty="0" smtClean="0">
                <a:solidFill>
                  <a:srgbClr val="FFC000"/>
                </a:solidFill>
                <a:latin typeface="Comic Sans MS" pitchFamily="66" charset="0"/>
              </a:rPr>
              <a:t>chromosomes</a:t>
            </a:r>
            <a:r>
              <a:rPr lang="en-US" sz="4400" b="1" dirty="0" smtClean="0">
                <a:latin typeface="Comic Sans MS" pitchFamily="66" charset="0"/>
              </a:rPr>
              <a:t>. </a:t>
            </a:r>
            <a:r>
              <a:rPr lang="en-US" sz="4400" dirty="0" smtClean="0">
                <a:latin typeface="Comic Sans MS" pitchFamily="66" charset="0"/>
              </a:rPr>
              <a:t>These carry the</a:t>
            </a:r>
            <a:r>
              <a:rPr lang="en-US" sz="4400" b="1" dirty="0" smtClean="0">
                <a:latin typeface="Comic Sans MS" pitchFamily="66" charset="0"/>
              </a:rPr>
              <a:t> </a:t>
            </a:r>
            <a:r>
              <a:rPr lang="en-US" sz="4400" b="1" dirty="0" smtClean="0">
                <a:solidFill>
                  <a:srgbClr val="FFC000"/>
                </a:solidFill>
                <a:latin typeface="Comic Sans MS" pitchFamily="66" charset="0"/>
              </a:rPr>
              <a:t>genes.</a:t>
            </a:r>
            <a:endParaRPr lang="en-US" sz="4400" b="1" dirty="0">
              <a:solidFill>
                <a:srgbClr val="FFC000"/>
              </a:solidFill>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http://micro.magnet.fsu.edu/cells/nucleus/images/nucleusfigure1.jpg"/>
          <p:cNvPicPr>
            <a:picLocks noChangeAspect="1" noChangeArrowheads="1"/>
          </p:cNvPicPr>
          <p:nvPr/>
        </p:nvPicPr>
        <p:blipFill>
          <a:blip r:embed="rId2" cstate="print"/>
          <a:srcRect/>
          <a:stretch>
            <a:fillRect/>
          </a:stretch>
        </p:blipFill>
        <p:spPr bwMode="auto">
          <a:xfrm>
            <a:off x="152400" y="152400"/>
            <a:ext cx="8305800" cy="6477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88914" cy="1066800"/>
          </a:xfrm>
        </p:spPr>
        <p:txBody>
          <a:bodyPr/>
          <a:lstStyle/>
          <a:p>
            <a:r>
              <a:rPr lang="en-US" sz="6000" b="1" i="1" dirty="0" smtClean="0">
                <a:latin typeface="Bookman Old Style" pitchFamily="18" charset="0"/>
              </a:rPr>
              <a:t>Nuclear Membrane</a:t>
            </a:r>
            <a:endParaRPr lang="en-US" sz="6000" b="1" i="1" dirty="0">
              <a:latin typeface="Bookman Old Style" pitchFamily="18" charset="0"/>
            </a:endParaRPr>
          </a:p>
        </p:txBody>
      </p:sp>
      <p:sp>
        <p:nvSpPr>
          <p:cNvPr id="3" name="Content Placeholder 2"/>
          <p:cNvSpPr>
            <a:spLocks noGrp="1"/>
          </p:cNvSpPr>
          <p:nvPr>
            <p:ph idx="1"/>
          </p:nvPr>
        </p:nvSpPr>
        <p:spPr>
          <a:xfrm>
            <a:off x="0" y="762000"/>
            <a:ext cx="9144000" cy="6096000"/>
          </a:xfrm>
        </p:spPr>
        <p:txBody>
          <a:bodyPr/>
          <a:lstStyle/>
          <a:p>
            <a:r>
              <a:rPr lang="en-US" sz="6000" dirty="0" smtClean="0">
                <a:latin typeface="Comic Sans MS" pitchFamily="66" charset="0"/>
              </a:rPr>
              <a:t>The </a:t>
            </a:r>
            <a:r>
              <a:rPr lang="en-US" sz="6000" b="1" dirty="0" smtClean="0">
                <a:latin typeface="Comic Sans MS" pitchFamily="66" charset="0"/>
              </a:rPr>
              <a:t>nuclear membrane</a:t>
            </a:r>
            <a:r>
              <a:rPr lang="en-US" sz="6000" dirty="0" smtClean="0">
                <a:latin typeface="Comic Sans MS" pitchFamily="66" charset="0"/>
              </a:rPr>
              <a:t> encloses the nucleus in </a:t>
            </a:r>
            <a:r>
              <a:rPr lang="en-US" sz="6000" dirty="0" smtClean="0">
                <a:latin typeface="Comic Sans MS" pitchFamily="66" charset="0"/>
                <a:hlinkClick r:id="rId2"/>
              </a:rPr>
              <a:t>eukaryotes</a:t>
            </a:r>
            <a:r>
              <a:rPr lang="en-US" sz="6000" dirty="0" smtClean="0">
                <a:latin typeface="Comic Sans MS" pitchFamily="66" charset="0"/>
              </a:rPr>
              <a:t>. The membrane is penetrated by </a:t>
            </a:r>
            <a:r>
              <a:rPr lang="en-US" sz="6000" u="sng" dirty="0" smtClean="0">
                <a:solidFill>
                  <a:schemeClr val="accent1"/>
                </a:solidFill>
                <a:latin typeface="Comic Sans MS" pitchFamily="66" charset="0"/>
              </a:rPr>
              <a:t>nuclear pore</a:t>
            </a:r>
            <a:r>
              <a:rPr lang="en-US" sz="6000" dirty="0" smtClean="0">
                <a:latin typeface="Comic Sans MS" pitchFamily="66" charset="0"/>
              </a:rPr>
              <a:t> complexes.</a:t>
            </a:r>
            <a:r>
              <a:rPr lang="en-US" dirty="0" smtClean="0"/>
              <a:t/>
            </a:r>
            <a:br>
              <a:rPr lang="en-US" dirty="0" smtClean="0"/>
            </a:b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http://www.genome.gov/dmd/previews/85208_large.jpg"/>
          <p:cNvPicPr>
            <a:picLocks noChangeAspect="1" noChangeArrowheads="1"/>
          </p:cNvPicPr>
          <p:nvPr/>
        </p:nvPicPr>
        <p:blipFill>
          <a:blip r:embed="rId2" cstate="print"/>
          <a:srcRect/>
          <a:stretch>
            <a:fillRect/>
          </a:stretch>
        </p:blipFill>
        <p:spPr bwMode="auto">
          <a:xfrm>
            <a:off x="0" y="0"/>
            <a:ext cx="84582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latin typeface="Bookman Old Style" pitchFamily="18" charset="0"/>
              </a:rPr>
              <a:t>Chromosomes</a:t>
            </a:r>
            <a:endParaRPr lang="en-US" sz="6000" b="1" i="1" dirty="0">
              <a:latin typeface="Bookman Old Style" pitchFamily="18" charset="0"/>
            </a:endParaRPr>
          </a:p>
        </p:txBody>
      </p:sp>
      <p:sp>
        <p:nvSpPr>
          <p:cNvPr id="3" name="Content Placeholder 2"/>
          <p:cNvSpPr>
            <a:spLocks noGrp="1"/>
          </p:cNvSpPr>
          <p:nvPr>
            <p:ph idx="1"/>
          </p:nvPr>
        </p:nvSpPr>
        <p:spPr>
          <a:xfrm>
            <a:off x="0" y="1143000"/>
            <a:ext cx="9144000" cy="5715000"/>
          </a:xfrm>
        </p:spPr>
        <p:txBody>
          <a:bodyPr/>
          <a:lstStyle/>
          <a:p>
            <a:r>
              <a:rPr lang="en-US" sz="4800" dirty="0" smtClean="0">
                <a:latin typeface="Comic Sans MS" pitchFamily="66" charset="0"/>
              </a:rPr>
              <a:t>Chromosomes are made up of </a:t>
            </a:r>
            <a:r>
              <a:rPr lang="en-US" sz="4800" b="1" dirty="0" smtClean="0">
                <a:solidFill>
                  <a:srgbClr val="FF0000"/>
                </a:solidFill>
                <a:latin typeface="Comic Sans MS" pitchFamily="66" charset="0"/>
              </a:rPr>
              <a:t>DNA</a:t>
            </a:r>
            <a:r>
              <a:rPr lang="en-US" sz="4800" dirty="0" smtClean="0">
                <a:latin typeface="Comic Sans MS" pitchFamily="66" charset="0"/>
              </a:rPr>
              <a:t>. Segments of DNA in specific patterns are called </a:t>
            </a:r>
            <a:r>
              <a:rPr lang="en-US" sz="4800" b="1" dirty="0" smtClean="0">
                <a:solidFill>
                  <a:srgbClr val="FF0000"/>
                </a:solidFill>
                <a:latin typeface="Comic Sans MS" pitchFamily="66" charset="0"/>
              </a:rPr>
              <a:t>genes</a:t>
            </a:r>
            <a:r>
              <a:rPr lang="en-US" sz="4800" dirty="0" smtClean="0">
                <a:solidFill>
                  <a:srgbClr val="FF0000"/>
                </a:solidFill>
                <a:latin typeface="Comic Sans MS" pitchFamily="66" charset="0"/>
              </a:rPr>
              <a:t>. </a:t>
            </a:r>
          </a:p>
          <a:p>
            <a:r>
              <a:rPr lang="en-US" sz="4800" dirty="0" smtClean="0">
                <a:latin typeface="Comic Sans MS" pitchFamily="66" charset="0"/>
              </a:rPr>
              <a:t>The chromosomes and genetic material can be found in the </a:t>
            </a:r>
            <a:r>
              <a:rPr lang="en-US" sz="4800" u="sng" dirty="0" smtClean="0">
                <a:latin typeface="Comic Sans MS" pitchFamily="66" charset="0"/>
                <a:hlinkClick r:id="rId2"/>
              </a:rPr>
              <a:t>nucleus</a:t>
            </a:r>
            <a:r>
              <a:rPr lang="en-US" sz="4800" dirty="0" smtClean="0">
                <a:latin typeface="Comic Sans MS" pitchFamily="66" charset="0"/>
              </a:rPr>
              <a:t> of a cell. </a:t>
            </a:r>
            <a:endParaRPr lang="en-US" sz="8000" dirty="0">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296400" cy="6858000"/>
          </a:xfrm>
        </p:spPr>
        <p:txBody>
          <a:bodyPr/>
          <a:lstStyle/>
          <a:p>
            <a:r>
              <a:rPr lang="en-US" sz="5400" dirty="0" smtClean="0">
                <a:latin typeface="Comic Sans MS" pitchFamily="66" charset="0"/>
              </a:rPr>
              <a:t>In </a:t>
            </a:r>
            <a:r>
              <a:rPr lang="en-US" sz="5400" u="sng" dirty="0" smtClean="0">
                <a:latin typeface="Comic Sans MS" pitchFamily="66" charset="0"/>
                <a:hlinkClick r:id="rId2"/>
              </a:rPr>
              <a:t>prokaryotes</a:t>
            </a:r>
            <a:r>
              <a:rPr lang="en-US" sz="5400" dirty="0" smtClean="0">
                <a:latin typeface="Comic Sans MS" pitchFamily="66" charset="0"/>
              </a:rPr>
              <a:t>, DNA floats in the cytoplasm in an area called the </a:t>
            </a:r>
            <a:r>
              <a:rPr lang="en-US" sz="5400" dirty="0" err="1" smtClean="0">
                <a:latin typeface="Comic Sans MS" pitchFamily="66" charset="0"/>
              </a:rPr>
              <a:t>nucleoid</a:t>
            </a:r>
            <a:r>
              <a:rPr lang="en-US" sz="5400" dirty="0" smtClean="0">
                <a:latin typeface="Comic Sans MS" pitchFamily="66" charset="0"/>
              </a:rPr>
              <a:t>.</a:t>
            </a:r>
            <a:endParaRPr lang="en-US" dirty="0"/>
          </a:p>
        </p:txBody>
      </p:sp>
      <p:pic>
        <p:nvPicPr>
          <p:cNvPr id="44034" name="Picture 2" descr="http://www.beltina.org/pics/chromosome.jpg"/>
          <p:cNvPicPr>
            <a:picLocks noChangeAspect="1" noChangeArrowheads="1"/>
          </p:cNvPicPr>
          <p:nvPr/>
        </p:nvPicPr>
        <p:blipFill>
          <a:blip r:embed="rId3" cstate="print"/>
          <a:srcRect/>
          <a:stretch>
            <a:fillRect/>
          </a:stretch>
        </p:blipFill>
        <p:spPr bwMode="auto">
          <a:xfrm>
            <a:off x="0" y="2667000"/>
            <a:ext cx="9144000" cy="4191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latin typeface="Bookman Old Style" pitchFamily="18" charset="0"/>
              </a:rPr>
              <a:t>Vacuole</a:t>
            </a:r>
            <a:endParaRPr lang="en-US" sz="6000" b="1" i="1" dirty="0">
              <a:latin typeface="Bookman Old Style" pitchFamily="18" charset="0"/>
            </a:endParaRPr>
          </a:p>
        </p:txBody>
      </p:sp>
      <p:sp>
        <p:nvSpPr>
          <p:cNvPr id="3" name="Content Placeholder 2"/>
          <p:cNvSpPr>
            <a:spLocks noGrp="1"/>
          </p:cNvSpPr>
          <p:nvPr>
            <p:ph idx="1"/>
          </p:nvPr>
        </p:nvSpPr>
        <p:spPr>
          <a:xfrm>
            <a:off x="0" y="838200"/>
            <a:ext cx="9144000" cy="6019800"/>
          </a:xfrm>
        </p:spPr>
        <p:txBody>
          <a:bodyPr/>
          <a:lstStyle/>
          <a:p>
            <a:r>
              <a:rPr lang="en-US" sz="4800" dirty="0" smtClean="0">
                <a:latin typeface="Comic Sans MS" pitchFamily="66" charset="0"/>
              </a:rPr>
              <a:t>The blank looking       structures  in the cytoplasm is known as the </a:t>
            </a:r>
            <a:r>
              <a:rPr lang="en-US" sz="4800" b="1" u="sng" dirty="0" smtClean="0">
                <a:solidFill>
                  <a:schemeClr val="accent1"/>
                </a:solidFill>
                <a:latin typeface="Comic Sans MS" pitchFamily="66" charset="0"/>
              </a:rPr>
              <a:t>vacuole.</a:t>
            </a:r>
          </a:p>
          <a:p>
            <a:r>
              <a:rPr lang="en-US" sz="4800" dirty="0" smtClean="0">
                <a:latin typeface="Comic Sans MS" pitchFamily="66" charset="0"/>
              </a:rPr>
              <a:t>Animal Cells have smaller vacuole.</a:t>
            </a:r>
          </a:p>
          <a:p>
            <a:r>
              <a:rPr lang="en-US" sz="4800" dirty="0" smtClean="0">
                <a:latin typeface="Comic Sans MS" pitchFamily="66" charset="0"/>
              </a:rPr>
              <a:t>Plant Cells have larger vacuole.</a:t>
            </a:r>
          </a:p>
          <a:p>
            <a:endParaRPr lang="en-US" sz="4800" dirty="0" smtClean="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2" name="Picture 4" descr="http://dbscience4.wikispaces.com/file/view/cell_diagram.png/47920765/528x425/cell_diagram.png"/>
          <p:cNvPicPr>
            <a:picLocks noChangeAspect="1" noChangeArrowheads="1"/>
          </p:cNvPicPr>
          <p:nvPr/>
        </p:nvPicPr>
        <p:blipFill>
          <a:blip r:embed="rId2" cstate="print"/>
          <a:srcRect/>
          <a:stretch>
            <a:fillRect/>
          </a:stretch>
        </p:blipFill>
        <p:spPr bwMode="auto">
          <a:xfrm>
            <a:off x="0" y="0"/>
            <a:ext cx="8458200" cy="685800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58" name="Picture 2" descr="http://micro.magnet.fsu.edu/cells/plants/images/plantvacuolesfigure1.jpg"/>
          <p:cNvPicPr>
            <a:picLocks noChangeAspect="1" noChangeArrowheads="1"/>
          </p:cNvPicPr>
          <p:nvPr/>
        </p:nvPicPr>
        <p:blipFill>
          <a:blip r:embed="rId2" cstate="print"/>
          <a:srcRect/>
          <a:stretch>
            <a:fillRect/>
          </a:stretch>
        </p:blipFill>
        <p:spPr bwMode="auto">
          <a:xfrm>
            <a:off x="381000" y="381000"/>
            <a:ext cx="7924800" cy="6477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latin typeface="Bookman Old Style" pitchFamily="18" charset="0"/>
              </a:rPr>
              <a:t>Chloroplasts</a:t>
            </a:r>
            <a:endParaRPr lang="en-US" b="1" i="1" dirty="0">
              <a:latin typeface="Bookman Old Style" pitchFamily="18" charset="0"/>
            </a:endParaRPr>
          </a:p>
        </p:txBody>
      </p:sp>
      <p:sp>
        <p:nvSpPr>
          <p:cNvPr id="3" name="Content Placeholder 2"/>
          <p:cNvSpPr>
            <a:spLocks noGrp="1"/>
          </p:cNvSpPr>
          <p:nvPr>
            <p:ph idx="1"/>
          </p:nvPr>
        </p:nvSpPr>
        <p:spPr>
          <a:xfrm>
            <a:off x="0" y="1143000"/>
            <a:ext cx="9144000" cy="5715000"/>
          </a:xfrm>
        </p:spPr>
        <p:txBody>
          <a:bodyPr/>
          <a:lstStyle/>
          <a:p>
            <a:r>
              <a:rPr lang="en-US" sz="4000" b="1" dirty="0" smtClean="0">
                <a:solidFill>
                  <a:srgbClr val="00B050"/>
                </a:solidFill>
                <a:latin typeface="Comic Sans MS" pitchFamily="66" charset="0"/>
              </a:rPr>
              <a:t>Chloroplasts</a:t>
            </a:r>
            <a:r>
              <a:rPr lang="en-US" sz="4000" dirty="0" smtClean="0">
                <a:latin typeface="Comic Sans MS" pitchFamily="66" charset="0"/>
              </a:rPr>
              <a:t> are the food producers of the cell. They are  only found in plant cells.  Animal cells do not have chloroplasts.</a:t>
            </a:r>
          </a:p>
          <a:p>
            <a:r>
              <a:rPr lang="en-US" sz="4000" dirty="0" smtClean="0">
                <a:latin typeface="Comic Sans MS" pitchFamily="66" charset="0"/>
              </a:rPr>
              <a:t>The purpose of the chloroplast is to make sugars and starches. </a:t>
            </a:r>
            <a:r>
              <a:rPr lang="en-US" sz="4000" u="sng" dirty="0" smtClean="0">
                <a:latin typeface="Comic Sans MS" pitchFamily="66" charset="0"/>
              </a:rPr>
              <a:t>They use a process called </a:t>
            </a:r>
            <a:r>
              <a:rPr lang="en-US" sz="4000" b="1" u="sng" dirty="0" smtClean="0">
                <a:latin typeface="Comic Sans MS" pitchFamily="66" charset="0"/>
              </a:rPr>
              <a:t>photosynthesis</a:t>
            </a:r>
            <a:r>
              <a:rPr lang="en-US" sz="4000" u="sng" dirty="0" smtClean="0">
                <a:latin typeface="Comic Sans MS" pitchFamily="66" charset="0"/>
              </a:rPr>
              <a:t> to get the job done.</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5298" name="Picture 2" descr="http://micro.magnet.fsu.edu/cells/chloroplasts/images/chloroplastsfigure1.jpg"/>
          <p:cNvPicPr>
            <a:picLocks noChangeAspect="1" noChangeArrowheads="1"/>
          </p:cNvPicPr>
          <p:nvPr/>
        </p:nvPicPr>
        <p:blipFill>
          <a:blip r:embed="rId2" cstate="print"/>
          <a:srcRect/>
          <a:stretch>
            <a:fillRect/>
          </a:stretch>
        </p:blipFill>
        <p:spPr bwMode="auto">
          <a:xfrm>
            <a:off x="0" y="0"/>
            <a:ext cx="8382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i="1" dirty="0" smtClean="0">
                <a:latin typeface="Bookman Old Style" pitchFamily="18" charset="0"/>
              </a:rPr>
              <a:t>Plastids</a:t>
            </a:r>
            <a:endParaRPr lang="en-US" sz="5400" i="1" dirty="0">
              <a:latin typeface="Bookman Old Style" pitchFamily="18" charset="0"/>
            </a:endParaRPr>
          </a:p>
        </p:txBody>
      </p:sp>
      <p:sp>
        <p:nvSpPr>
          <p:cNvPr id="3" name="Content Placeholder 2"/>
          <p:cNvSpPr>
            <a:spLocks noGrp="1"/>
          </p:cNvSpPr>
          <p:nvPr>
            <p:ph idx="1"/>
          </p:nvPr>
        </p:nvSpPr>
        <p:spPr>
          <a:xfrm>
            <a:off x="0" y="931679"/>
            <a:ext cx="9144000" cy="5926322"/>
          </a:xfrm>
        </p:spPr>
        <p:txBody>
          <a:bodyPr/>
          <a:lstStyle/>
          <a:p>
            <a:r>
              <a:rPr lang="en-US" sz="4400" b="1" dirty="0" smtClean="0">
                <a:latin typeface="Comic Sans MS" pitchFamily="66" charset="0"/>
              </a:rPr>
              <a:t>Plastids</a:t>
            </a:r>
            <a:r>
              <a:rPr lang="en-US" sz="4400" dirty="0" smtClean="0">
                <a:latin typeface="Comic Sans MS" pitchFamily="66" charset="0"/>
              </a:rPr>
              <a:t> are major </a:t>
            </a:r>
            <a:r>
              <a:rPr lang="en-US" sz="4400" dirty="0" smtClean="0">
                <a:latin typeface="Comic Sans MS" pitchFamily="66" charset="0"/>
                <a:hlinkClick r:id="rId2" tooltip="Organelle"/>
              </a:rPr>
              <a:t>organelles</a:t>
            </a:r>
            <a:r>
              <a:rPr lang="en-US" sz="4400" dirty="0" smtClean="0">
                <a:latin typeface="Comic Sans MS" pitchFamily="66" charset="0"/>
              </a:rPr>
              <a:t> found in the cells of plants and </a:t>
            </a:r>
            <a:r>
              <a:rPr lang="en-US" sz="4400" dirty="0" smtClean="0">
                <a:latin typeface="Comic Sans MS" pitchFamily="66" charset="0"/>
                <a:hlinkClick r:id="rId3" tooltip="Algae"/>
              </a:rPr>
              <a:t>algae</a:t>
            </a:r>
            <a:r>
              <a:rPr lang="en-US" sz="4400" dirty="0" smtClean="0">
                <a:latin typeface="Comic Sans MS" pitchFamily="66" charset="0"/>
              </a:rPr>
              <a:t>.</a:t>
            </a:r>
          </a:p>
          <a:p>
            <a:r>
              <a:rPr lang="en-US" sz="4400" dirty="0" smtClean="0">
                <a:latin typeface="Comic Sans MS" pitchFamily="66" charset="0"/>
              </a:rPr>
              <a:t>Plastids often contain </a:t>
            </a:r>
            <a:r>
              <a:rPr lang="en-US" sz="4400" dirty="0" smtClean="0">
                <a:latin typeface="Comic Sans MS" pitchFamily="66" charset="0"/>
                <a:hlinkClick r:id="rId4" tooltip="Biological pigment"/>
              </a:rPr>
              <a:t>pigments</a:t>
            </a:r>
            <a:r>
              <a:rPr lang="en-US" sz="4400" dirty="0" smtClean="0">
                <a:latin typeface="Comic Sans MS" pitchFamily="66" charset="0"/>
              </a:rPr>
              <a:t> used in </a:t>
            </a:r>
            <a:r>
              <a:rPr lang="en-US" sz="4400" dirty="0" smtClean="0">
                <a:latin typeface="Comic Sans MS" pitchFamily="66" charset="0"/>
                <a:hlinkClick r:id="rId5" tooltip="Photosynthesis"/>
              </a:rPr>
              <a:t>photosynthesis</a:t>
            </a:r>
            <a:r>
              <a:rPr lang="en-US" sz="4400" dirty="0" smtClean="0">
                <a:latin typeface="Comic Sans MS" pitchFamily="66" charset="0"/>
              </a:rPr>
              <a:t> and the types of pigments present can change or determine the </a:t>
            </a:r>
            <a:r>
              <a:rPr lang="en-US" sz="4400" dirty="0" smtClean="0">
                <a:latin typeface="Comic Sans MS" pitchFamily="66" charset="0"/>
                <a:hlinkClick r:id="rId6" tooltip="Cell (biology)"/>
              </a:rPr>
              <a:t>cell</a:t>
            </a:r>
            <a:r>
              <a:rPr lang="en-US" sz="4400" dirty="0" smtClean="0">
                <a:latin typeface="Comic Sans MS" pitchFamily="66" charset="0"/>
              </a:rPr>
              <a:t>'s color. </a:t>
            </a:r>
            <a:endParaRPr lang="en-US" sz="4400" dirty="0">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2226" name="Picture 2" descr="https://upload.wikimedia.org/wikipedia/commons/thumb/4/49/Plagiomnium_affine_laminazellen.jpeg/300px-Plagiomnium_affine_laminazellen.jpeg"/>
          <p:cNvPicPr>
            <a:picLocks noChangeAspect="1" noChangeArrowheads="1"/>
          </p:cNvPicPr>
          <p:nvPr/>
        </p:nvPicPr>
        <p:blipFill>
          <a:blip r:embed="rId2" cstate="print"/>
          <a:srcRect/>
          <a:stretch>
            <a:fillRect/>
          </a:stretch>
        </p:blipFill>
        <p:spPr bwMode="auto">
          <a:xfrm>
            <a:off x="457200" y="609600"/>
            <a:ext cx="7848600" cy="5715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88914" cy="5029200"/>
          </a:xfrm>
        </p:spPr>
        <p:txBody>
          <a:bodyPr/>
          <a:lstStyle/>
          <a:p>
            <a:pPr algn="ctr"/>
            <a:r>
              <a:rPr lang="en-US" sz="16600" u="sng" dirty="0" smtClean="0">
                <a:solidFill>
                  <a:srgbClr val="FF0000"/>
                </a:solidFill>
                <a:latin typeface="Colonna MT" pitchFamily="82" charset="0"/>
              </a:rPr>
              <a:t>Types of CELL</a:t>
            </a:r>
            <a:endParaRPr lang="en-US" sz="16600" u="sng" dirty="0">
              <a:solidFill>
                <a:srgbClr val="FF0000"/>
              </a:solidFill>
              <a:latin typeface="Colonna MT" pitchFamily="8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68662"/>
            <a:ext cx="8188914" cy="1431537"/>
          </a:xfrm>
        </p:spPr>
        <p:txBody>
          <a:bodyPr/>
          <a:lstStyle/>
          <a:p>
            <a:r>
              <a:rPr lang="en-US" sz="6600" b="1" i="1" dirty="0" smtClean="0">
                <a:latin typeface="Bookman Old Style" pitchFamily="18" charset="0"/>
              </a:rPr>
              <a:t>Prokaryotic cells</a:t>
            </a:r>
            <a:endParaRPr lang="en-US" sz="6600" b="1" i="1" dirty="0">
              <a:latin typeface="Bookman Old Style" pitchFamily="18" charset="0"/>
            </a:endParaRPr>
          </a:p>
        </p:txBody>
      </p:sp>
      <p:sp>
        <p:nvSpPr>
          <p:cNvPr id="3" name="Content Placeholder 2"/>
          <p:cNvSpPr>
            <a:spLocks noGrp="1"/>
          </p:cNvSpPr>
          <p:nvPr>
            <p:ph idx="1"/>
          </p:nvPr>
        </p:nvSpPr>
        <p:spPr>
          <a:xfrm>
            <a:off x="0" y="1524000"/>
            <a:ext cx="9144000" cy="5334000"/>
          </a:xfrm>
        </p:spPr>
        <p:txBody>
          <a:bodyPr/>
          <a:lstStyle/>
          <a:p>
            <a:r>
              <a:rPr lang="en-US" sz="6000" dirty="0" smtClean="0">
                <a:latin typeface="Comic Sans MS" pitchFamily="66" charset="0"/>
              </a:rPr>
              <a:t>The </a:t>
            </a:r>
            <a:r>
              <a:rPr lang="en-US" sz="6000" b="1" dirty="0" smtClean="0">
                <a:solidFill>
                  <a:schemeClr val="accent1">
                    <a:lumMod val="75000"/>
                  </a:schemeClr>
                </a:solidFill>
                <a:latin typeface="Comic Sans MS" pitchFamily="66" charset="0"/>
              </a:rPr>
              <a:t>prokaryotes</a:t>
            </a:r>
            <a:r>
              <a:rPr lang="en-US" sz="6000" dirty="0" smtClean="0">
                <a:latin typeface="Comic Sans MS" pitchFamily="66" charset="0"/>
              </a:rPr>
              <a:t> are a group of organisms whose cells lack a membrane-bound nucleus.</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i="1" dirty="0" smtClean="0">
                <a:latin typeface="Bookman Old Style" pitchFamily="18" charset="0"/>
              </a:rPr>
              <a:t>The Blue Green Algae</a:t>
            </a:r>
            <a:endParaRPr lang="en-US" sz="5400" b="1" i="1" dirty="0">
              <a:latin typeface="Bookman Old Style" pitchFamily="18" charset="0"/>
            </a:endParaRPr>
          </a:p>
        </p:txBody>
      </p:sp>
      <p:sp>
        <p:nvSpPr>
          <p:cNvPr id="3" name="Content Placeholder 2"/>
          <p:cNvSpPr>
            <a:spLocks noGrp="1"/>
          </p:cNvSpPr>
          <p:nvPr>
            <p:ph idx="1"/>
          </p:nvPr>
        </p:nvSpPr>
        <p:spPr/>
        <p:txBody>
          <a:bodyPr/>
          <a:lstStyle/>
          <a:p>
            <a:endParaRPr lang="en-US"/>
          </a:p>
        </p:txBody>
      </p:sp>
      <p:pic>
        <p:nvPicPr>
          <p:cNvPr id="15362" name="Picture 2" descr="http://t1.gstatic.com/images?q=tbn:ANd9GcSHS4hTXlWsV05cc5X7lZkLr6_OXSohK9IntbZI-LuLCMLlm4zZWfkSFOKU"/>
          <p:cNvPicPr>
            <a:picLocks noChangeAspect="1" noChangeArrowheads="1"/>
          </p:cNvPicPr>
          <p:nvPr/>
        </p:nvPicPr>
        <p:blipFill>
          <a:blip r:embed="rId2" cstate="print"/>
          <a:srcRect/>
          <a:stretch>
            <a:fillRect/>
          </a:stretch>
        </p:blipFill>
        <p:spPr bwMode="auto">
          <a:xfrm>
            <a:off x="533400" y="1295400"/>
            <a:ext cx="8305800" cy="5334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latin typeface="Bookman Old Style" pitchFamily="18" charset="0"/>
              </a:rPr>
              <a:t>The Bacteria</a:t>
            </a:r>
            <a:endParaRPr lang="en-US" sz="6000" b="1" i="1" dirty="0">
              <a:latin typeface="Bookman Old Style" pitchFamily="18" charset="0"/>
            </a:endParaRPr>
          </a:p>
        </p:txBody>
      </p:sp>
      <p:sp>
        <p:nvSpPr>
          <p:cNvPr id="3" name="Content Placeholder 2"/>
          <p:cNvSpPr>
            <a:spLocks noGrp="1"/>
          </p:cNvSpPr>
          <p:nvPr>
            <p:ph idx="1"/>
          </p:nvPr>
        </p:nvSpPr>
        <p:spPr/>
        <p:txBody>
          <a:bodyPr/>
          <a:lstStyle/>
          <a:p>
            <a:endParaRPr lang="en-US" dirty="0"/>
          </a:p>
        </p:txBody>
      </p:sp>
      <p:pic>
        <p:nvPicPr>
          <p:cNvPr id="21506" name="Picture 2" descr="http://www.scilogs.com/import-data/images/11/bacteria.jpg"/>
          <p:cNvPicPr>
            <a:picLocks noChangeAspect="1" noChangeArrowheads="1"/>
          </p:cNvPicPr>
          <p:nvPr/>
        </p:nvPicPr>
        <p:blipFill>
          <a:blip r:embed="rId2" cstate="print"/>
          <a:srcRect/>
          <a:stretch>
            <a:fillRect/>
          </a:stretch>
        </p:blipFill>
        <p:spPr bwMode="auto">
          <a:xfrm>
            <a:off x="1" y="1295400"/>
            <a:ext cx="8915400" cy="5410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i="1" dirty="0" smtClean="0">
                <a:latin typeface="Bookman Old Style" pitchFamily="18" charset="0"/>
              </a:rPr>
              <a:t>Eukaryotic Cells</a:t>
            </a:r>
            <a:endParaRPr lang="en-US" sz="6600" b="1" i="1" dirty="0">
              <a:latin typeface="Bookman Old Style" pitchFamily="18" charset="0"/>
            </a:endParaRPr>
          </a:p>
        </p:txBody>
      </p:sp>
      <p:sp>
        <p:nvSpPr>
          <p:cNvPr id="3" name="Content Placeholder 2"/>
          <p:cNvSpPr>
            <a:spLocks noGrp="1"/>
          </p:cNvSpPr>
          <p:nvPr>
            <p:ph idx="1"/>
          </p:nvPr>
        </p:nvSpPr>
        <p:spPr>
          <a:xfrm>
            <a:off x="0" y="1219200"/>
            <a:ext cx="9144000" cy="5638800"/>
          </a:xfrm>
        </p:spPr>
        <p:txBody>
          <a:bodyPr/>
          <a:lstStyle/>
          <a:p>
            <a:r>
              <a:rPr lang="en-US" sz="4800" dirty="0" smtClean="0">
                <a:latin typeface="Comic Sans MS" pitchFamily="66" charset="0"/>
              </a:rPr>
              <a:t>The cells having well-</a:t>
            </a:r>
            <a:r>
              <a:rPr lang="en-US" sz="4800" dirty="0" err="1" smtClean="0">
                <a:latin typeface="Comic Sans MS" pitchFamily="66" charset="0"/>
              </a:rPr>
              <a:t>organised</a:t>
            </a:r>
            <a:r>
              <a:rPr lang="en-US" sz="4800" dirty="0" smtClean="0">
                <a:latin typeface="Comic Sans MS" pitchFamily="66" charset="0"/>
              </a:rPr>
              <a:t> nucleus with a nuclear membrane are termed as </a:t>
            </a:r>
            <a:r>
              <a:rPr lang="en-US" sz="4800" b="1" dirty="0" smtClean="0">
                <a:solidFill>
                  <a:schemeClr val="accent1">
                    <a:lumMod val="75000"/>
                  </a:schemeClr>
                </a:solidFill>
                <a:latin typeface="Comic Sans MS" pitchFamily="66" charset="0"/>
              </a:rPr>
              <a:t>eukaryotic cells</a:t>
            </a:r>
            <a:r>
              <a:rPr lang="en-US" sz="4800" dirty="0" smtClean="0">
                <a:latin typeface="Comic Sans MS" pitchFamily="66" charset="0"/>
              </a:rPr>
              <a:t>.</a:t>
            </a:r>
          </a:p>
          <a:p>
            <a:r>
              <a:rPr lang="en-US" sz="4800" dirty="0" err="1" smtClean="0">
                <a:latin typeface="Comic Sans MS" pitchFamily="66" charset="0"/>
              </a:rPr>
              <a:t>Eg</a:t>
            </a:r>
            <a:r>
              <a:rPr lang="en-US" sz="4800" dirty="0" smtClean="0">
                <a:latin typeface="Comic Sans MS" pitchFamily="66" charset="0"/>
              </a:rPr>
              <a:t> :- All living organisms other than blue green algae and bacteria. </a:t>
            </a:r>
            <a:endParaRPr lang="en-US" sz="48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188914" cy="939080"/>
          </a:xfrm>
        </p:spPr>
        <p:txBody>
          <a:bodyPr/>
          <a:lstStyle/>
          <a:p>
            <a:pPr algn="ctr"/>
            <a:r>
              <a:rPr lang="en-US" sz="14000" u="sng" dirty="0" smtClean="0">
                <a:solidFill>
                  <a:srgbClr val="FF0000"/>
                </a:solidFill>
                <a:latin typeface="Colonna MT" pitchFamily="82" charset="0"/>
              </a:rPr>
              <a:t>The CELL Theory</a:t>
            </a:r>
            <a:endParaRPr lang="en-US" sz="14000" u="sng" dirty="0">
              <a:solidFill>
                <a:srgbClr val="FF0000"/>
              </a:solidFill>
              <a:latin typeface="Colonna MT" pitchFamily="82"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3.canisius.edu/~grandem/animalshabitats/JungleAnimalsBorder.jpg"/>
          <p:cNvPicPr>
            <a:picLocks noChangeAspect="1" noChangeArrowheads="1"/>
          </p:cNvPicPr>
          <p:nvPr/>
        </p:nvPicPr>
        <p:blipFill>
          <a:blip r:embed="rId2" cstate="print"/>
          <a:srcRect/>
          <a:stretch>
            <a:fillRect/>
          </a:stretch>
        </p:blipFill>
        <p:spPr bwMode="auto">
          <a:xfrm>
            <a:off x="533400" y="0"/>
            <a:ext cx="7924800"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228600" y="4953000"/>
            <a:ext cx="8305800" cy="1676400"/>
          </a:xfrm>
        </p:spPr>
        <p:txBody>
          <a:bodyPr/>
          <a:lstStyle/>
          <a:p>
            <a:endParaRPr lang="en-US" sz="4400" b="1" dirty="0" smtClean="0">
              <a:latin typeface="Colonna MT" pitchFamily="82" charset="0"/>
            </a:endParaRPr>
          </a:p>
        </p:txBody>
      </p:sp>
      <p:pic>
        <p:nvPicPr>
          <p:cNvPr id="1026" name="Picture 2" descr="http://www.marketingpilgrim.com/wp-content/uploads/2013/06/Thank-you-post-it.jpg"/>
          <p:cNvPicPr>
            <a:picLocks noGrp="1" noChangeAspect="1" noChangeArrowheads="1"/>
          </p:cNvPicPr>
          <p:nvPr>
            <p:ph type="pic" idx="1"/>
          </p:nvPr>
        </p:nvPicPr>
        <p:blipFill>
          <a:blip r:embed="rId2" cstate="print"/>
          <a:srcRect t="4043" b="4043"/>
          <a:stretch>
            <a:fillRect/>
          </a:stretch>
        </p:blipFill>
        <p:spPr bwMode="auto">
          <a:xfrm>
            <a:off x="0" y="0"/>
            <a:ext cx="8077201" cy="6858000"/>
          </a:xfrm>
          <a:prstGeom prst="rect">
            <a:avLst/>
          </a:prstGeom>
          <a:noFill/>
          <a:effectLst>
            <a:softEdge rad="635000"/>
          </a:effectLst>
        </p:spPr>
      </p:pic>
      <p:sp>
        <p:nvSpPr>
          <p:cNvPr id="9" name="Oval 8"/>
          <p:cNvSpPr/>
          <p:nvPr/>
        </p:nvSpPr>
        <p:spPr>
          <a:xfrm rot="19321303">
            <a:off x="5586647" y="4793249"/>
            <a:ext cx="381000" cy="4569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4800" dirty="0" smtClean="0">
                <a:latin typeface="Comic Sans MS" pitchFamily="66" charset="0"/>
              </a:rPr>
              <a:t>The observations of </a:t>
            </a:r>
            <a:r>
              <a:rPr lang="en-US" sz="4800" u="sng" dirty="0" smtClean="0">
                <a:solidFill>
                  <a:srgbClr val="FF0000"/>
                </a:solidFill>
                <a:latin typeface="Comic Sans MS" pitchFamily="66" charset="0"/>
              </a:rPr>
              <a:t>Hooke, Leeuwenhoek, </a:t>
            </a:r>
            <a:r>
              <a:rPr lang="en-US" sz="4800" u="sng" dirty="0" err="1" smtClean="0">
                <a:solidFill>
                  <a:srgbClr val="FF0000"/>
                </a:solidFill>
                <a:latin typeface="Comic Sans MS" pitchFamily="66" charset="0"/>
              </a:rPr>
              <a:t>Schleiden</a:t>
            </a:r>
            <a:r>
              <a:rPr lang="en-US" sz="4800" u="sng" dirty="0" smtClean="0">
                <a:solidFill>
                  <a:srgbClr val="FF0000"/>
                </a:solidFill>
                <a:latin typeface="Comic Sans MS" pitchFamily="66" charset="0"/>
              </a:rPr>
              <a:t>, Schwann, Virchow</a:t>
            </a:r>
            <a:r>
              <a:rPr lang="en-US" sz="4800" dirty="0" smtClean="0">
                <a:latin typeface="Comic Sans MS" pitchFamily="66" charset="0"/>
              </a:rPr>
              <a:t>, and others led to the development of the cell theory. The cell theory is a widely accepted explanation of the relationship between cells and living things.</a:t>
            </a:r>
            <a:endParaRPr lang="en-US" sz="4000"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lstStyle/>
          <a:p>
            <a:pPr>
              <a:buNone/>
            </a:pPr>
            <a:r>
              <a:rPr lang="en-US" dirty="0" smtClean="0"/>
              <a:t> </a:t>
            </a:r>
            <a:r>
              <a:rPr lang="en-US" sz="4800" u="sng" dirty="0" smtClean="0">
                <a:latin typeface="Comic Sans MS" pitchFamily="66" charset="0"/>
              </a:rPr>
              <a:t>The cell theory states:</a:t>
            </a:r>
          </a:p>
          <a:p>
            <a:r>
              <a:rPr lang="en-US" sz="4800" b="1" dirty="0" smtClean="0">
                <a:latin typeface="Comic Sans MS" pitchFamily="66" charset="0"/>
              </a:rPr>
              <a:t>All living things or  organisms are made of cells and their products.</a:t>
            </a:r>
            <a:endParaRPr lang="en-US" sz="4800" dirty="0" smtClean="0">
              <a:latin typeface="Comic Sans MS" pitchFamily="66" charset="0"/>
            </a:endParaRPr>
          </a:p>
          <a:p>
            <a:r>
              <a:rPr lang="en-US" sz="4800" b="1" dirty="0" smtClean="0">
                <a:latin typeface="Comic Sans MS" pitchFamily="66" charset="0"/>
              </a:rPr>
              <a:t>New cells are created by old cells dividing into two.</a:t>
            </a:r>
            <a:endParaRPr lang="en-US" sz="4800" dirty="0" smtClean="0">
              <a:latin typeface="Comic Sans MS" pitchFamily="66" charset="0"/>
            </a:endParaRPr>
          </a:p>
          <a:p>
            <a:r>
              <a:rPr lang="en-US" sz="4800" b="1" dirty="0" smtClean="0">
                <a:latin typeface="Comic Sans MS" pitchFamily="66" charset="0"/>
              </a:rPr>
              <a:t>Cells are the basic building units of life.</a:t>
            </a:r>
            <a:endParaRPr lang="en-US" sz="4800" dirty="0" smtClean="0">
              <a:latin typeface="Comic Sans MS" pitchFamily="66" charset="0"/>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i="1" dirty="0" smtClean="0">
                <a:latin typeface="Bookman Old Style" pitchFamily="18" charset="0"/>
              </a:rPr>
              <a:t>Size of the Cells</a:t>
            </a:r>
            <a:endParaRPr lang="en-US" sz="4800" b="1" i="1" dirty="0">
              <a:latin typeface="Bookman Old Style" pitchFamily="18" charset="0"/>
            </a:endParaRPr>
          </a:p>
        </p:txBody>
      </p:sp>
      <p:sp>
        <p:nvSpPr>
          <p:cNvPr id="3" name="Content Placeholder 2"/>
          <p:cNvSpPr>
            <a:spLocks noGrp="1"/>
          </p:cNvSpPr>
          <p:nvPr>
            <p:ph idx="1"/>
          </p:nvPr>
        </p:nvSpPr>
        <p:spPr>
          <a:xfrm>
            <a:off x="0" y="914400"/>
            <a:ext cx="9144000" cy="5943600"/>
          </a:xfrm>
        </p:spPr>
        <p:txBody>
          <a:bodyPr/>
          <a:lstStyle/>
          <a:p>
            <a:r>
              <a:rPr lang="en-US" sz="3200" dirty="0" smtClean="0">
                <a:latin typeface="Comic Sans MS" pitchFamily="66" charset="0"/>
              </a:rPr>
              <a:t>The smallest cell is 0.1 to 0.5 </a:t>
            </a:r>
            <a:r>
              <a:rPr lang="en-US" sz="3200" dirty="0" err="1" smtClean="0">
                <a:latin typeface="Comic Sans MS" pitchFamily="66" charset="0"/>
              </a:rPr>
              <a:t>micrometre</a:t>
            </a:r>
            <a:r>
              <a:rPr lang="en-US" sz="3200" dirty="0" smtClean="0">
                <a:latin typeface="Comic Sans MS" pitchFamily="66" charset="0"/>
              </a:rPr>
              <a:t>         in bacteria.</a:t>
            </a:r>
          </a:p>
          <a:p>
            <a:r>
              <a:rPr lang="en-US" sz="3200" dirty="0" smtClean="0">
                <a:latin typeface="Comic Sans MS" pitchFamily="66" charset="0"/>
              </a:rPr>
              <a:t>The largest cell measuring 170mm x 130mm, is the ostrich egg.</a:t>
            </a:r>
            <a:endParaRPr lang="en-US" sz="3200" dirty="0">
              <a:latin typeface="Comic Sans MS" pitchFamily="66" charset="0"/>
            </a:endParaRPr>
          </a:p>
        </p:txBody>
      </p:sp>
      <p:pic>
        <p:nvPicPr>
          <p:cNvPr id="58370" name="Picture 2" descr="http://www.honolulufamily.com/public/islandfamily/files/94758085.jpg"/>
          <p:cNvPicPr>
            <a:picLocks noChangeAspect="1" noChangeArrowheads="1"/>
          </p:cNvPicPr>
          <p:nvPr/>
        </p:nvPicPr>
        <p:blipFill>
          <a:blip r:embed="rId2" cstate="print"/>
          <a:srcRect/>
          <a:stretch>
            <a:fillRect/>
          </a:stretch>
        </p:blipFill>
        <p:spPr bwMode="auto">
          <a:xfrm>
            <a:off x="304800" y="3200400"/>
            <a:ext cx="3962399" cy="3657600"/>
          </a:xfrm>
          <a:prstGeom prst="rect">
            <a:avLst/>
          </a:prstGeom>
          <a:noFill/>
        </p:spPr>
      </p:pic>
      <p:pic>
        <p:nvPicPr>
          <p:cNvPr id="58372" name="Picture 4" descr="http://img0107.popscreencdn.com/155616348_ostrich-egg-in-collectibles.jpg"/>
          <p:cNvPicPr>
            <a:picLocks noChangeAspect="1" noChangeArrowheads="1"/>
          </p:cNvPicPr>
          <p:nvPr/>
        </p:nvPicPr>
        <p:blipFill>
          <a:blip r:embed="rId3" cstate="print"/>
          <a:srcRect/>
          <a:stretch>
            <a:fillRect/>
          </a:stretch>
        </p:blipFill>
        <p:spPr bwMode="auto">
          <a:xfrm>
            <a:off x="4800600" y="3124200"/>
            <a:ext cx="4038600" cy="3733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41314" cy="5715000"/>
          </a:xfrm>
        </p:spPr>
        <p:txBody>
          <a:bodyPr/>
          <a:lstStyle/>
          <a:p>
            <a:pPr algn="ctr"/>
            <a:r>
              <a:rPr lang="en-US" sz="16600" u="sng" dirty="0" smtClean="0">
                <a:solidFill>
                  <a:srgbClr val="FF0000"/>
                </a:solidFill>
                <a:latin typeface="Colonna MT" pitchFamily="82" charset="0"/>
              </a:rPr>
              <a:t>Parts of CELL</a:t>
            </a:r>
            <a:endParaRPr lang="en-US" sz="16600" u="sng" dirty="0">
              <a:solidFill>
                <a:srgbClr val="FF0000"/>
              </a:solidFill>
              <a:latin typeface="Colonna MT" pitchFamily="8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i="1" dirty="0" smtClean="0">
                <a:latin typeface="Bookman Old Style" pitchFamily="18" charset="0"/>
              </a:rPr>
              <a:t>Cell Membrane</a:t>
            </a:r>
            <a:endParaRPr lang="en-US" sz="7200" b="1" i="1" dirty="0">
              <a:latin typeface="Bookman Old Style" pitchFamily="18" charset="0"/>
            </a:endParaRPr>
          </a:p>
        </p:txBody>
      </p:sp>
      <p:sp>
        <p:nvSpPr>
          <p:cNvPr id="3" name="Content Placeholder 2"/>
          <p:cNvSpPr>
            <a:spLocks noGrp="1"/>
          </p:cNvSpPr>
          <p:nvPr>
            <p:ph idx="1"/>
          </p:nvPr>
        </p:nvSpPr>
        <p:spPr>
          <a:xfrm>
            <a:off x="0" y="1143000"/>
            <a:ext cx="9144000" cy="5715000"/>
          </a:xfrm>
        </p:spPr>
        <p:txBody>
          <a:bodyPr/>
          <a:lstStyle/>
          <a:p>
            <a:r>
              <a:rPr lang="en-US" sz="4000" dirty="0" smtClean="0">
                <a:latin typeface="Comic Sans MS" pitchFamily="66" charset="0"/>
              </a:rPr>
              <a:t>The </a:t>
            </a:r>
            <a:r>
              <a:rPr lang="en-US" sz="4000" b="1" dirty="0" smtClean="0">
                <a:latin typeface="Comic Sans MS" pitchFamily="66" charset="0"/>
              </a:rPr>
              <a:t>Cell membrane</a:t>
            </a:r>
            <a:r>
              <a:rPr lang="en-US" sz="4000" dirty="0" smtClean="0">
                <a:latin typeface="Comic Sans MS" pitchFamily="66" charset="0"/>
              </a:rPr>
              <a:t> is a </a:t>
            </a:r>
            <a:r>
              <a:rPr lang="en-US" sz="4000" dirty="0" smtClean="0">
                <a:latin typeface="Comic Sans MS" pitchFamily="66" charset="0"/>
                <a:hlinkClick r:id="rId2" tooltip="Biological membrane"/>
              </a:rPr>
              <a:t>biological membrane</a:t>
            </a:r>
            <a:r>
              <a:rPr lang="en-US" sz="4000" dirty="0" smtClean="0">
                <a:latin typeface="Comic Sans MS" pitchFamily="66" charset="0"/>
              </a:rPr>
              <a:t> that separates the </a:t>
            </a:r>
            <a:r>
              <a:rPr lang="en-US" sz="4000" dirty="0" smtClean="0">
                <a:latin typeface="Comic Sans MS" pitchFamily="66" charset="0"/>
                <a:hlinkClick r:id="rId3" tooltip="Cytoplasm"/>
              </a:rPr>
              <a:t>interior</a:t>
            </a:r>
            <a:r>
              <a:rPr lang="en-US" sz="4000" dirty="0" smtClean="0">
                <a:latin typeface="Comic Sans MS" pitchFamily="66" charset="0"/>
              </a:rPr>
              <a:t> of all cells from the </a:t>
            </a:r>
            <a:r>
              <a:rPr lang="en-US" sz="4000" dirty="0" smtClean="0">
                <a:latin typeface="Comic Sans MS" pitchFamily="66" charset="0"/>
                <a:hlinkClick r:id="rId4" tooltip="Extracellular space"/>
              </a:rPr>
              <a:t>outside environment</a:t>
            </a:r>
            <a:r>
              <a:rPr lang="en-US" sz="4000" dirty="0" smtClean="0">
                <a:latin typeface="Comic Sans MS" pitchFamily="66" charset="0"/>
              </a:rPr>
              <a:t>.</a:t>
            </a:r>
          </a:p>
          <a:p>
            <a:r>
              <a:rPr lang="en-US" sz="4000" dirty="0" smtClean="0">
                <a:latin typeface="Comic Sans MS" pitchFamily="66" charset="0"/>
              </a:rPr>
              <a:t>It also helps in the movement of substances in and out of cells.</a:t>
            </a:r>
          </a:p>
          <a:p>
            <a:r>
              <a:rPr lang="en-US" sz="4000" dirty="0" smtClean="0">
                <a:latin typeface="Comic Sans MS" pitchFamily="66" charset="0"/>
              </a:rPr>
              <a:t>The basic function of the cell membrane is to protect the cell from its surroundings.</a:t>
            </a:r>
            <a:endParaRPr lang="en-US" sz="4000" dirty="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101881354">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C32702E-DA15-40A3-A820-92F7E70F2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Apex</Template>
  <TotalTime>277</TotalTime>
  <Words>421</Words>
  <Application>Microsoft Office PowerPoint</Application>
  <PresentationFormat>On-screen Show (4:3)</PresentationFormat>
  <Paragraphs>63</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TS101881354</vt:lpstr>
      <vt:lpstr>Slide 1</vt:lpstr>
      <vt:lpstr>Cell – basic structural and functional unit</vt:lpstr>
      <vt:lpstr>Slide 3</vt:lpstr>
      <vt:lpstr>The CELL Theory</vt:lpstr>
      <vt:lpstr>Slide 5</vt:lpstr>
      <vt:lpstr>Slide 6</vt:lpstr>
      <vt:lpstr>Size of the Cells</vt:lpstr>
      <vt:lpstr>Parts of CELL</vt:lpstr>
      <vt:lpstr>Cell Membrane</vt:lpstr>
      <vt:lpstr>Slide 10</vt:lpstr>
      <vt:lpstr>Cytoplasm</vt:lpstr>
      <vt:lpstr>Slide 12</vt:lpstr>
      <vt:lpstr>Organelles</vt:lpstr>
      <vt:lpstr>Mitochondria</vt:lpstr>
      <vt:lpstr>Slide 15</vt:lpstr>
      <vt:lpstr>Slide 16</vt:lpstr>
      <vt:lpstr>Ribosomes</vt:lpstr>
      <vt:lpstr>Slide 18</vt:lpstr>
      <vt:lpstr>Golgi Bodies</vt:lpstr>
      <vt:lpstr>Slide 20</vt:lpstr>
      <vt:lpstr>Nucleus</vt:lpstr>
      <vt:lpstr>Slide 22</vt:lpstr>
      <vt:lpstr>Slide 23</vt:lpstr>
      <vt:lpstr>Slide 24</vt:lpstr>
      <vt:lpstr>Nuclear Membrane</vt:lpstr>
      <vt:lpstr>Slide 26</vt:lpstr>
      <vt:lpstr>Chromosomes</vt:lpstr>
      <vt:lpstr>Slide 28</vt:lpstr>
      <vt:lpstr>Vacuole</vt:lpstr>
      <vt:lpstr>Slide 30</vt:lpstr>
      <vt:lpstr>Chloroplasts</vt:lpstr>
      <vt:lpstr>Slide 32</vt:lpstr>
      <vt:lpstr>Plastids</vt:lpstr>
      <vt:lpstr>Slide 34</vt:lpstr>
      <vt:lpstr>Types of CELL</vt:lpstr>
      <vt:lpstr>Prokaryotic cells</vt:lpstr>
      <vt:lpstr>The Blue Green Algae</vt:lpstr>
      <vt:lpstr>The Bacteria</vt:lpstr>
      <vt:lpstr>Eukaryotic Cells</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dc:description>2010 animated medical dna template from PresentationPro.com</dc:description>
  <cp:lastModifiedBy>dell</cp:lastModifiedBy>
  <cp:revision>33</cp:revision>
  <dcterms:created xsi:type="dcterms:W3CDTF">2013-06-30T12:10:04Z</dcterms:created>
  <dcterms:modified xsi:type="dcterms:W3CDTF">2013-11-15T17:23:41Z</dcterms:modified>
  <cp:category>2010 medical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TC018813549991</vt:lpwstr>
  </property>
</Properties>
</file>